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x="18288000" cy="10287000"/>
  <p:notesSz cx="6858000" cy="9144000"/>
  <p:embeddedFontLst>
    <p:embeddedFont>
      <p:font typeface="Montserrat Bold" charset="1" panose="00000800000000000000"/>
      <p:regular r:id="rId22"/>
    </p:embeddedFont>
    <p:embeddedFont>
      <p:font typeface="Canva Sans" charset="1" panose="020B0503030501040103"/>
      <p:regular r:id="rId23"/>
    </p:embeddedFont>
    <p:embeddedFont>
      <p:font typeface="Lato" charset="1" panose="020F0502020204030203"/>
      <p:regular r:id="rId24"/>
    </p:embeddedFont>
    <p:embeddedFont>
      <p:font typeface="Lato Bold" charset="1" panose="020F0502020204030203"/>
      <p:regular r:id="rId25"/>
    </p:embeddedFont>
    <p:embeddedFont>
      <p:font typeface="Canva Sans Bold" charset="1" panose="020B0803030501040103"/>
      <p:regular r:id="rId26"/>
    </p:embeddedFont>
    <p:embeddedFont>
      <p:font typeface="Montserrat" charset="1" panose="00000500000000000000"/>
      <p:regular r:id="rId27"/>
    </p:embeddedFont>
    <p:embeddedFont>
      <p:font typeface="Canva Sans Italics" charset="1" panose="020B0503030501040103"/>
      <p:regular r:id="rId28"/>
    </p:embeddedFont>
    <p:embeddedFont>
      <p:font typeface="Canva Sans Bold Italics" charset="1" panose="020B0803030501040103"/>
      <p:regular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jpe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jpe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jpe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3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-463085" y="1954076"/>
            <a:ext cx="5362132" cy="0"/>
          </a:xfrm>
          <a:prstGeom prst="line">
            <a:avLst/>
          </a:prstGeom>
          <a:ln cap="flat" w="152400">
            <a:solidFill>
              <a:srgbClr val="74A8B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5758009" y="3812602"/>
            <a:ext cx="6771982" cy="6771982"/>
          </a:xfrm>
          <a:custGeom>
            <a:avLst/>
            <a:gdLst/>
            <a:ahLst/>
            <a:cxnLst/>
            <a:rect r="r" b="b" t="t" l="l"/>
            <a:pathLst>
              <a:path h="6771982" w="6771982">
                <a:moveTo>
                  <a:pt x="0" y="0"/>
                </a:moveTo>
                <a:lnTo>
                  <a:pt x="6771982" y="0"/>
                </a:lnTo>
                <a:lnTo>
                  <a:pt x="6771982" y="6771982"/>
                </a:lnTo>
                <a:lnTo>
                  <a:pt x="0" y="677198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461570" y="5229385"/>
            <a:ext cx="5739635" cy="5739635"/>
          </a:xfrm>
          <a:custGeom>
            <a:avLst/>
            <a:gdLst/>
            <a:ahLst/>
            <a:cxnLst/>
            <a:rect r="r" b="b" t="t" l="l"/>
            <a:pathLst>
              <a:path h="5739635" w="5739635">
                <a:moveTo>
                  <a:pt x="0" y="0"/>
                </a:moveTo>
                <a:lnTo>
                  <a:pt x="5739635" y="0"/>
                </a:lnTo>
                <a:lnTo>
                  <a:pt x="5739635" y="5739635"/>
                </a:lnTo>
                <a:lnTo>
                  <a:pt x="0" y="573963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7134" y="4341314"/>
            <a:ext cx="5407039" cy="5407039"/>
          </a:xfrm>
          <a:custGeom>
            <a:avLst/>
            <a:gdLst/>
            <a:ahLst/>
            <a:cxnLst/>
            <a:rect r="r" b="b" t="t" l="l"/>
            <a:pathLst>
              <a:path h="5407039" w="5407039">
                <a:moveTo>
                  <a:pt x="0" y="0"/>
                </a:moveTo>
                <a:lnTo>
                  <a:pt x="5407039" y="0"/>
                </a:lnTo>
                <a:lnTo>
                  <a:pt x="5407039" y="5407039"/>
                </a:lnTo>
                <a:lnTo>
                  <a:pt x="0" y="54070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031291" y="2424619"/>
            <a:ext cx="15837319" cy="12832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936"/>
              </a:lnSpc>
            </a:pPr>
            <a:r>
              <a:rPr lang="en-US" b="true" sz="9200" spc="-432" u="sng">
                <a:solidFill>
                  <a:srgbClr val="15666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SRHR &amp; Climate Change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3156649" y="4235045"/>
            <a:ext cx="4711960" cy="6804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22"/>
              </a:lnSpc>
            </a:pPr>
            <a:r>
              <a:rPr lang="en-US" sz="5400" spc="-172">
                <a:solidFill>
                  <a:srgbClr val="113D39"/>
                </a:solidFill>
                <a:latin typeface="Canva Sans"/>
                <a:ea typeface="Canva Sans"/>
                <a:cs typeface="Canva Sans"/>
                <a:sym typeface="Canva Sans"/>
              </a:rPr>
              <a:t>A Global Crisis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574568" y="5076604"/>
            <a:ext cx="5077817" cy="3627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603"/>
              </a:lnSpc>
            </a:pPr>
            <a:r>
              <a:rPr lang="en-US" sz="2799" spc="-89">
                <a:solidFill>
                  <a:srgbClr val="156669"/>
                </a:solidFill>
                <a:latin typeface="Lato"/>
                <a:ea typeface="Lato"/>
                <a:cs typeface="Lato"/>
                <a:sym typeface="Lato"/>
              </a:rPr>
              <a:t>Presented by</a:t>
            </a:r>
            <a:r>
              <a:rPr lang="en-US" b="true" sz="2799" spc="-89">
                <a:solidFill>
                  <a:srgbClr val="156669"/>
                </a:solidFill>
                <a:latin typeface="Lato Bold"/>
                <a:ea typeface="Lato Bold"/>
                <a:cs typeface="Lato Bold"/>
                <a:sym typeface="Lato Bold"/>
              </a:rPr>
              <a:t> "Group 3"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26254" y="959031"/>
            <a:ext cx="4217024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21st September, 2025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3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726563"/>
            <a:ext cx="16072104" cy="1257427"/>
            <a:chOff x="0" y="0"/>
            <a:chExt cx="5655159" cy="44244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655159" cy="442440"/>
            </a:xfrm>
            <a:custGeom>
              <a:avLst/>
              <a:gdLst/>
              <a:ahLst/>
              <a:cxnLst/>
              <a:rect r="r" b="b" t="t" l="l"/>
              <a:pathLst>
                <a:path h="442440" w="5655159">
                  <a:moveTo>
                    <a:pt x="0" y="0"/>
                  </a:moveTo>
                  <a:lnTo>
                    <a:pt x="5655159" y="0"/>
                  </a:lnTo>
                  <a:lnTo>
                    <a:pt x="5655159" y="442440"/>
                  </a:lnTo>
                  <a:lnTo>
                    <a:pt x="0" y="442440"/>
                  </a:lnTo>
                  <a:close/>
                </a:path>
              </a:pathLst>
            </a:custGeom>
            <a:solidFill>
              <a:srgbClr val="5A8E98">
                <a:alpha val="56863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655159" cy="4805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332748" y="945638"/>
            <a:ext cx="15464007" cy="9239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75"/>
              </a:lnSpc>
            </a:pPr>
            <a:r>
              <a:rPr lang="en-US" b="true" sz="7500" spc="-277">
                <a:solidFill>
                  <a:srgbClr val="15666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Lawmaker’s Pledge for Maria’s Case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35523" y="1754003"/>
            <a:ext cx="11338550" cy="72241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181"/>
              </a:lnSpc>
              <a:spcBef>
                <a:spcPct val="0"/>
              </a:spcBef>
            </a:pPr>
          </a:p>
          <a:p>
            <a:pPr algn="just" marL="0" indent="0" lvl="0">
              <a:lnSpc>
                <a:spcPts val="3181"/>
              </a:lnSpc>
              <a:spcBef>
                <a:spcPct val="0"/>
              </a:spcBef>
            </a:pPr>
          </a:p>
          <a:p>
            <a:pPr algn="just" marL="0" indent="0" lvl="0">
              <a:lnSpc>
                <a:spcPts val="3295"/>
              </a:lnSpc>
              <a:spcBef>
                <a:spcPct val="0"/>
              </a:spcBef>
            </a:pPr>
            <a:r>
              <a:rPr lang="en-US" b="true" sz="2968" i="true" spc="-94" strike="noStrike" u="none">
                <a:solidFill>
                  <a:srgbClr val="156669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“No mother shou</a:t>
            </a:r>
            <a:r>
              <a:rPr lang="en-US" b="true" sz="2968" i="true" spc="-94" strike="noStrike" u="none">
                <a:solidFill>
                  <a:srgbClr val="156669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l</a:t>
            </a:r>
            <a:r>
              <a:rPr lang="en-US" b="true" sz="2968" i="true" spc="-94" strike="noStrike" u="none">
                <a:solidFill>
                  <a:srgbClr val="156669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d lose her ch</a:t>
            </a:r>
            <a:r>
              <a:rPr lang="en-US" b="true" sz="2968" i="true" spc="-94" strike="noStrike" u="none">
                <a:solidFill>
                  <a:srgbClr val="156669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i</a:t>
            </a:r>
            <a:r>
              <a:rPr lang="en-US" b="true" sz="2968" i="true" spc="-94" strike="noStrike" u="none">
                <a:solidFill>
                  <a:srgbClr val="156669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ld because a stor</a:t>
            </a:r>
            <a:r>
              <a:rPr lang="en-US" b="true" sz="2968" i="true" spc="-94" strike="noStrike" u="none">
                <a:solidFill>
                  <a:srgbClr val="156669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m</a:t>
            </a:r>
            <a:r>
              <a:rPr lang="en-US" b="true" sz="2968" i="true" spc="-94" strike="noStrike" u="none">
                <a:solidFill>
                  <a:srgbClr val="156669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 or </a:t>
            </a:r>
            <a:r>
              <a:rPr lang="en-US" b="true" sz="2968" i="true" spc="-94" strike="noStrike" u="none">
                <a:solidFill>
                  <a:srgbClr val="156669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a</a:t>
            </a:r>
            <a:r>
              <a:rPr lang="en-US" b="true" sz="2968" i="true" spc="-94" strike="noStrike" u="none">
                <a:solidFill>
                  <a:srgbClr val="156669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 sys</a:t>
            </a:r>
            <a:r>
              <a:rPr lang="en-US" b="true" sz="2968" i="true" spc="-94" strike="noStrike" u="none">
                <a:solidFill>
                  <a:srgbClr val="156669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te</a:t>
            </a:r>
            <a:r>
              <a:rPr lang="en-US" b="true" sz="2968" i="true" spc="-94" strike="noStrike" u="none">
                <a:solidFill>
                  <a:srgbClr val="156669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m</a:t>
            </a:r>
            <a:r>
              <a:rPr lang="en-US" b="true" sz="2968" i="true" spc="-94" strike="noStrike" u="none">
                <a:solidFill>
                  <a:srgbClr val="156669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 </a:t>
            </a:r>
            <a:r>
              <a:rPr lang="en-US" b="true" sz="2968" i="true" spc="-94" strike="noStrike" u="none">
                <a:solidFill>
                  <a:srgbClr val="156669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failed </a:t>
            </a:r>
            <a:r>
              <a:rPr lang="en-US" b="true" sz="2968" i="true" spc="-94" strike="noStrike" u="none">
                <a:solidFill>
                  <a:srgbClr val="156669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h</a:t>
            </a:r>
            <a:r>
              <a:rPr lang="en-US" b="true" sz="2968" i="true" spc="-94" strike="noStrike" u="none">
                <a:solidFill>
                  <a:srgbClr val="156669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er.”</a:t>
            </a:r>
          </a:p>
          <a:p>
            <a:pPr algn="just" marL="0" indent="0" lvl="0">
              <a:lnSpc>
                <a:spcPts val="3181"/>
              </a:lnSpc>
              <a:spcBef>
                <a:spcPct val="0"/>
              </a:spcBef>
            </a:pPr>
          </a:p>
          <a:p>
            <a:pPr algn="just" marL="618848" indent="-309424" lvl="1">
              <a:lnSpc>
                <a:spcPts val="3181"/>
              </a:lnSpc>
              <a:spcBef>
                <a:spcPct val="0"/>
              </a:spcBef>
              <a:buAutoNum type="arabicPeriod" startAt="1"/>
            </a:pPr>
            <a:r>
              <a:rPr lang="en-US" b="true" sz="2866" spc="-91" strike="noStrike" u="non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Guar</a:t>
            </a:r>
            <a:r>
              <a:rPr lang="en-US" b="true" sz="2866" spc="-91" strike="noStrike" u="non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an</a:t>
            </a:r>
            <a:r>
              <a:rPr lang="en-US" b="true" sz="2866" spc="-91" strike="noStrike" u="non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tee Lifesavin</a:t>
            </a:r>
            <a:r>
              <a:rPr lang="en-US" b="true" sz="2866" spc="-91" strike="noStrike" u="non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</a:t>
            </a:r>
            <a:r>
              <a:rPr lang="en-US" b="true" sz="2866" spc="-91" strike="noStrike" u="non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Car</a:t>
            </a:r>
            <a:r>
              <a:rPr lang="en-US" b="true" sz="2866" spc="-91" strike="noStrike" u="non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 -</a:t>
            </a:r>
            <a:r>
              <a:rPr lang="en-US" b="true" sz="2866" spc="-91" strike="noStrike" u="non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2866" spc="-91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Man</a:t>
            </a:r>
            <a:r>
              <a:rPr lang="en-US" sz="2866" spc="-91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</a:t>
            </a:r>
            <a:r>
              <a:rPr lang="en-US" sz="2866" spc="-91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ate emergency stockp</a:t>
            </a:r>
            <a:r>
              <a:rPr lang="en-US" sz="2866" spc="-91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i</a:t>
            </a:r>
            <a:r>
              <a:rPr lang="en-US" sz="2866" spc="-91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le</a:t>
            </a:r>
            <a:r>
              <a:rPr lang="en-US" sz="2866" spc="-91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</a:t>
            </a:r>
            <a:r>
              <a:rPr lang="en-US" sz="2866" spc="-91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of ins</a:t>
            </a:r>
            <a:r>
              <a:rPr lang="en-US" sz="2866" spc="-91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u</a:t>
            </a:r>
            <a:r>
              <a:rPr lang="en-US" sz="2866" spc="-91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lin and </a:t>
            </a:r>
            <a:r>
              <a:rPr lang="en-US" sz="2866" spc="-91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</a:t>
            </a:r>
            <a:r>
              <a:rPr lang="en-US" sz="2866" spc="-91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rena</a:t>
            </a:r>
            <a:r>
              <a:rPr lang="en-US" sz="2866" spc="-91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</a:t>
            </a:r>
            <a:r>
              <a:rPr lang="en-US" sz="2866" spc="-91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al </a:t>
            </a:r>
            <a:r>
              <a:rPr lang="en-US" sz="2866" spc="-91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</a:t>
            </a:r>
            <a:r>
              <a:rPr lang="en-US" sz="2866" spc="-91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upplies,</a:t>
            </a:r>
            <a:r>
              <a:rPr lang="en-US" sz="2866" spc="-91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2866" spc="-91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back</a:t>
            </a:r>
            <a:r>
              <a:rPr lang="en-US" sz="2866" spc="-91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</a:t>
            </a:r>
            <a:r>
              <a:rPr lang="en-US" sz="2866" spc="-91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 by solar-powered h</a:t>
            </a:r>
            <a:r>
              <a:rPr lang="en-US" sz="2866" spc="-91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os</a:t>
            </a:r>
            <a:r>
              <a:rPr lang="en-US" sz="2866" spc="-91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pital</a:t>
            </a:r>
            <a:r>
              <a:rPr lang="en-US" sz="2866" spc="-91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</a:t>
            </a:r>
            <a:r>
              <a:rPr lang="en-US" sz="2866" spc="-91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and mobile ma</a:t>
            </a:r>
            <a:r>
              <a:rPr lang="en-US" sz="2866" spc="-91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te</a:t>
            </a:r>
            <a:r>
              <a:rPr lang="en-US" sz="2866" spc="-91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rnal clinics.</a:t>
            </a:r>
          </a:p>
          <a:p>
            <a:pPr algn="just" marL="618848" indent="-309424" lvl="1">
              <a:lnSpc>
                <a:spcPts val="3181"/>
              </a:lnSpc>
              <a:spcBef>
                <a:spcPct val="0"/>
              </a:spcBef>
              <a:buAutoNum type="arabicPeriod" startAt="1"/>
            </a:pPr>
            <a:r>
              <a:rPr lang="en-US" b="true" sz="2866" spc="-91" strike="noStrike" u="non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Ban Discri</a:t>
            </a:r>
            <a:r>
              <a:rPr lang="en-US" b="true" sz="2866" spc="-91" strike="noStrike" u="non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</a:t>
            </a:r>
            <a:r>
              <a:rPr lang="en-US" b="true" sz="2866" spc="-91" strike="noStrike" u="non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ination in Cri</a:t>
            </a:r>
            <a:r>
              <a:rPr lang="en-US" b="true" sz="2866" spc="-91" strike="noStrike" u="non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</a:t>
            </a:r>
            <a:r>
              <a:rPr lang="en-US" b="true" sz="2866" spc="-91" strike="noStrike" u="non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is -</a:t>
            </a:r>
            <a:r>
              <a:rPr lang="en-US" b="true" sz="2866" spc="-91" strike="noStrike" u="non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2866" spc="-91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En</a:t>
            </a:r>
            <a:r>
              <a:rPr lang="en-US" sz="2866" spc="-91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forc</a:t>
            </a:r>
            <a:r>
              <a:rPr lang="en-US" sz="2866" spc="-91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</a:t>
            </a:r>
            <a:r>
              <a:rPr lang="en-US" sz="2866" spc="-91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2866" spc="-91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 No Refu</a:t>
            </a:r>
            <a:r>
              <a:rPr lang="en-US" sz="2866" spc="-91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</a:t>
            </a:r>
            <a:r>
              <a:rPr lang="en-US" sz="2866" spc="-91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al of Care law so </a:t>
            </a:r>
            <a:r>
              <a:rPr lang="en-US" sz="2866" spc="-91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</a:t>
            </a:r>
            <a:r>
              <a:rPr lang="en-US" sz="2866" spc="-91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r</a:t>
            </a:r>
            <a:r>
              <a:rPr lang="en-US" sz="2866" spc="-91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</a:t>
            </a:r>
            <a:r>
              <a:rPr lang="en-US" sz="2866" spc="-91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gnan</a:t>
            </a:r>
            <a:r>
              <a:rPr lang="en-US" sz="2866" spc="-91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</a:t>
            </a:r>
            <a:r>
              <a:rPr lang="en-US" sz="2866" spc="-91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y, chron</a:t>
            </a:r>
            <a:r>
              <a:rPr lang="en-US" sz="2866" spc="-91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i</a:t>
            </a:r>
            <a:r>
              <a:rPr lang="en-US" sz="2866" spc="-91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 illn</a:t>
            </a:r>
            <a:r>
              <a:rPr lang="en-US" sz="2866" spc="-91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es</a:t>
            </a:r>
            <a:r>
              <a:rPr lang="en-US" sz="2866" spc="-91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s, or poverty can never be reasons</a:t>
            </a:r>
            <a:r>
              <a:rPr lang="en-US" sz="2866" spc="-91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to </a:t>
            </a:r>
            <a:r>
              <a:rPr lang="en-US" sz="2866" spc="-91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deny treat</a:t>
            </a:r>
            <a:r>
              <a:rPr lang="en-US" sz="2866" spc="-91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m</a:t>
            </a:r>
            <a:r>
              <a:rPr lang="en-US" sz="2866" spc="-91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ent.</a:t>
            </a:r>
          </a:p>
          <a:p>
            <a:pPr algn="just" marL="618848" indent="-309424" lvl="1">
              <a:lnSpc>
                <a:spcPts val="3181"/>
              </a:lnSpc>
              <a:spcBef>
                <a:spcPct val="0"/>
              </a:spcBef>
              <a:buAutoNum type="arabicPeriod" startAt="1"/>
            </a:pPr>
            <a:r>
              <a:rPr lang="en-US" b="true" sz="2866" spc="-91" strike="noStrike" u="non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Protect and Heal - </a:t>
            </a:r>
            <a:r>
              <a:rPr lang="en-US" sz="2866" spc="-91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Fund trauma counsel</a:t>
            </a:r>
            <a:r>
              <a:rPr lang="en-US" sz="2866" spc="-91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i</a:t>
            </a:r>
            <a:r>
              <a:rPr lang="en-US" sz="2866" spc="-91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n</a:t>
            </a:r>
            <a:r>
              <a:rPr lang="en-US" sz="2866" spc="-91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g</a:t>
            </a:r>
            <a:r>
              <a:rPr lang="en-US" sz="2866" spc="-91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2866" spc="-91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</a:t>
            </a:r>
            <a:r>
              <a:rPr lang="en-US" sz="2866" spc="-91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nd community ho</a:t>
            </a:r>
            <a:r>
              <a:rPr lang="en-US" sz="2866" spc="-91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</a:t>
            </a:r>
            <a:r>
              <a:rPr lang="en-US" sz="2866" spc="-91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lin</a:t>
            </a:r>
            <a:r>
              <a:rPr lang="en-US" sz="2866" spc="-91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</a:t>
            </a:r>
            <a:r>
              <a:rPr lang="en-US" sz="2866" spc="-91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 so</a:t>
            </a:r>
            <a:r>
              <a:rPr lang="en-US" sz="2866" spc="-91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2866" spc="-91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f</a:t>
            </a:r>
            <a:r>
              <a:rPr lang="en-US" sz="2866" spc="-91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</a:t>
            </a:r>
            <a:r>
              <a:rPr lang="en-US" sz="2866" spc="-91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milies receive ment</a:t>
            </a:r>
            <a:r>
              <a:rPr lang="en-US" sz="2866" spc="-91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</a:t>
            </a:r>
            <a:r>
              <a:rPr lang="en-US" sz="2866" spc="-91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l-health su</a:t>
            </a:r>
            <a:r>
              <a:rPr lang="en-US" sz="2866" spc="-91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</a:t>
            </a:r>
            <a:r>
              <a:rPr lang="en-US" sz="2866" spc="-91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por</a:t>
            </a:r>
            <a:r>
              <a:rPr lang="en-US" sz="2866" spc="-91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</a:t>
            </a:r>
            <a:r>
              <a:rPr lang="en-US" sz="2866" spc="-91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and clear</a:t>
            </a:r>
            <a:r>
              <a:rPr lang="en-US" sz="2866" spc="-91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2866" spc="-91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inf</a:t>
            </a:r>
            <a:r>
              <a:rPr lang="en-US" sz="2866" spc="-91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or</a:t>
            </a:r>
            <a:r>
              <a:rPr lang="en-US" sz="2866" spc="-91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mation</a:t>
            </a:r>
            <a:r>
              <a:rPr lang="en-US" sz="2866" spc="-91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2866" spc="-91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during disasters.</a:t>
            </a:r>
          </a:p>
          <a:p>
            <a:pPr algn="just" marL="618848" indent="-309424" lvl="1">
              <a:lnSpc>
                <a:spcPts val="3181"/>
              </a:lnSpc>
              <a:spcBef>
                <a:spcPct val="0"/>
              </a:spcBef>
              <a:buAutoNum type="arabicPeriod" startAt="1"/>
            </a:pPr>
            <a:r>
              <a:rPr lang="en-US" b="true" sz="2866" spc="-91" strike="noStrike" u="non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Climate-Proo</a:t>
            </a:r>
            <a:r>
              <a:rPr lang="en-US" b="true" sz="2866" spc="-91" strike="noStrike" u="non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 </a:t>
            </a:r>
            <a:r>
              <a:rPr lang="en-US" b="true" sz="2866" spc="-91" strike="noStrike" u="non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He</a:t>
            </a:r>
            <a:r>
              <a:rPr lang="en-US" b="true" sz="2866" spc="-91" strike="noStrike" u="non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</a:t>
            </a:r>
            <a:r>
              <a:rPr lang="en-US" b="true" sz="2866" spc="-91" strike="noStrike" u="non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lth Systems - </a:t>
            </a:r>
            <a:r>
              <a:rPr lang="en-US" sz="2866" spc="-91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Integrate sexual and reprodu</a:t>
            </a:r>
            <a:r>
              <a:rPr lang="en-US" sz="2866" spc="-91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</a:t>
            </a:r>
            <a:r>
              <a:rPr lang="en-US" sz="2866" spc="-91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tiv</a:t>
            </a:r>
            <a:r>
              <a:rPr lang="en-US" sz="2866" spc="-91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 </a:t>
            </a:r>
            <a:r>
              <a:rPr lang="en-US" sz="2866" spc="-91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h</a:t>
            </a:r>
            <a:r>
              <a:rPr lang="en-US" sz="2866" spc="-91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</a:t>
            </a:r>
            <a:r>
              <a:rPr lang="en-US" sz="2866" spc="-91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alth into all climate-adapta</a:t>
            </a:r>
            <a:r>
              <a:rPr lang="en-US" sz="2866" spc="-91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ti</a:t>
            </a:r>
            <a:r>
              <a:rPr lang="en-US" sz="2866" spc="-91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o</a:t>
            </a:r>
            <a:r>
              <a:rPr lang="en-US" sz="2866" spc="-91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n</a:t>
            </a:r>
            <a:r>
              <a:rPr lang="en-US" sz="2866" spc="-91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plans, with stri</a:t>
            </a:r>
            <a:r>
              <a:rPr lang="en-US" sz="2866" spc="-91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ct</a:t>
            </a:r>
            <a:r>
              <a:rPr lang="en-US" sz="2866" spc="-91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oversight and penalties for hospitals that rat</a:t>
            </a:r>
            <a:r>
              <a:rPr lang="en-US" sz="2866" spc="-91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ion</a:t>
            </a:r>
            <a:r>
              <a:rPr lang="en-US" sz="2866" spc="-91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care</a:t>
            </a:r>
            <a:r>
              <a:rPr lang="en-US" sz="2866" spc="-91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.</a:t>
            </a:r>
          </a:p>
          <a:p>
            <a:pPr algn="just" marL="0" indent="0" lvl="0">
              <a:lnSpc>
                <a:spcPts val="3181"/>
              </a:lnSpc>
              <a:spcBef>
                <a:spcPct val="0"/>
              </a:spcBef>
            </a:pP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2888329" y="3203811"/>
            <a:ext cx="4920210" cy="3873547"/>
          </a:xfrm>
          <a:custGeom>
            <a:avLst/>
            <a:gdLst/>
            <a:ahLst/>
            <a:cxnLst/>
            <a:rect r="r" b="b" t="t" l="l"/>
            <a:pathLst>
              <a:path h="3873547" w="4920210">
                <a:moveTo>
                  <a:pt x="0" y="0"/>
                </a:moveTo>
                <a:lnTo>
                  <a:pt x="4920210" y="0"/>
                </a:lnTo>
                <a:lnTo>
                  <a:pt x="4920210" y="3873547"/>
                </a:lnTo>
                <a:lnTo>
                  <a:pt x="0" y="38735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3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107766" y="446179"/>
            <a:ext cx="10756730" cy="1463038"/>
            <a:chOff x="0" y="0"/>
            <a:chExt cx="3763251" cy="51184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763251" cy="511845"/>
            </a:xfrm>
            <a:custGeom>
              <a:avLst/>
              <a:gdLst/>
              <a:ahLst/>
              <a:cxnLst/>
              <a:rect r="r" b="b" t="t" l="l"/>
              <a:pathLst>
                <a:path h="511845" w="3763251">
                  <a:moveTo>
                    <a:pt x="0" y="0"/>
                  </a:moveTo>
                  <a:lnTo>
                    <a:pt x="3763251" y="0"/>
                  </a:lnTo>
                  <a:lnTo>
                    <a:pt x="3763251" y="511845"/>
                  </a:lnTo>
                  <a:lnTo>
                    <a:pt x="0" y="511845"/>
                  </a:lnTo>
                  <a:close/>
                </a:path>
              </a:pathLst>
            </a:custGeom>
            <a:solidFill>
              <a:srgbClr val="74A8B3">
                <a:alpha val="56863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763251" cy="549945"/>
            </a:xfrm>
            <a:prstGeom prst="rect">
              <a:avLst/>
            </a:prstGeom>
          </p:spPr>
          <p:txBody>
            <a:bodyPr anchor="ctr" rtlCol="false" tIns="51092" lIns="51092" bIns="51092" rIns="51092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3545958" y="731240"/>
            <a:ext cx="11196085" cy="9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75"/>
              </a:lnSpc>
            </a:pPr>
            <a:r>
              <a:rPr lang="en-US" b="true" sz="7500" spc="-277">
                <a:solidFill>
                  <a:srgbClr val="15666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Challenges Maria face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19124" y="2272510"/>
            <a:ext cx="11466574" cy="76261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443"/>
              </a:lnSpc>
            </a:pPr>
            <a:r>
              <a:rPr lang="en-US" b="true" sz="2201" spc="-7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1. Health &amp; Medical Challenges</a:t>
            </a:r>
          </a:p>
          <a:p>
            <a:pPr algn="just" marL="475316" indent="-237658" lvl="1">
              <a:lnSpc>
                <a:spcPts val="2443"/>
              </a:lnSpc>
              <a:buFont typeface="Arial"/>
              <a:buChar char="•"/>
            </a:pPr>
            <a:r>
              <a:rPr lang="en-US" sz="2201" spc="-7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Insulin shortage and rationing left her diabetes untreated.</a:t>
            </a:r>
          </a:p>
          <a:p>
            <a:pPr algn="just" marL="475316" indent="-237658" lvl="1">
              <a:lnSpc>
                <a:spcPts val="2443"/>
              </a:lnSpc>
              <a:buFont typeface="Arial"/>
              <a:buChar char="•"/>
            </a:pPr>
            <a:r>
              <a:rPr lang="en-US" sz="2201" spc="-7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Denied prenatal care with the statement: “Your baby will die anyway.”</a:t>
            </a:r>
          </a:p>
          <a:p>
            <a:pPr algn="just" marL="475316" indent="-237658" lvl="1">
              <a:lnSpc>
                <a:spcPts val="2443"/>
              </a:lnSpc>
              <a:buFont typeface="Arial"/>
              <a:buChar char="•"/>
            </a:pPr>
            <a:r>
              <a:rPr lang="en-US" sz="2201" spc="-7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High risk of maternal mortality because emergency services collapsed.</a:t>
            </a:r>
          </a:p>
          <a:p>
            <a:pPr algn="just" marL="475316" indent="-237658" lvl="1">
              <a:lnSpc>
                <a:spcPts val="2443"/>
              </a:lnSpc>
              <a:buFont typeface="Arial"/>
              <a:buChar char="•"/>
            </a:pPr>
            <a:r>
              <a:rPr lang="en-US" sz="2201" spc="-7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Lack of mental-health support after the stillbirth and trauma.</a:t>
            </a:r>
          </a:p>
          <a:p>
            <a:pPr algn="just">
              <a:lnSpc>
                <a:spcPts val="2443"/>
              </a:lnSpc>
            </a:pPr>
            <a:r>
              <a:rPr lang="en-US" b="true" sz="2201" spc="-7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2. Social &amp;</a:t>
            </a:r>
            <a:r>
              <a:rPr lang="en-US" sz="2201" spc="-7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b="true" sz="2201" spc="-7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Equity Challenges</a:t>
            </a:r>
          </a:p>
          <a:p>
            <a:pPr algn="just" marL="475316" indent="-237658" lvl="1">
              <a:lnSpc>
                <a:spcPts val="2443"/>
              </a:lnSpc>
              <a:buFont typeface="Arial"/>
              <a:buChar char="•"/>
            </a:pPr>
            <a:r>
              <a:rPr lang="en-US" sz="2201" spc="-7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Marginalization of vulnerable groups such as pregnant women and people with chronic illnesses.</a:t>
            </a:r>
          </a:p>
          <a:p>
            <a:pPr algn="just" marL="475316" indent="-237658" lvl="1">
              <a:lnSpc>
                <a:spcPts val="2443"/>
              </a:lnSpc>
              <a:buFont typeface="Arial"/>
              <a:buChar char="•"/>
            </a:pPr>
            <a:r>
              <a:rPr lang="en-US" sz="2201" spc="-7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Gender bias-women’s reproductive health needs overlooked in disaster planning.</a:t>
            </a:r>
          </a:p>
          <a:p>
            <a:pPr algn="just" marL="475316" indent="-237658" lvl="1">
              <a:lnSpc>
                <a:spcPts val="2443"/>
              </a:lnSpc>
              <a:buFont typeface="Arial"/>
              <a:buChar char="•"/>
            </a:pPr>
            <a:r>
              <a:rPr lang="en-US" sz="2201" spc="-7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Economic barriers to private or alternative medical care.</a:t>
            </a:r>
          </a:p>
          <a:p>
            <a:pPr algn="just">
              <a:lnSpc>
                <a:spcPts val="2443"/>
              </a:lnSpc>
            </a:pPr>
            <a:r>
              <a:rPr lang="en-US" b="true" sz="2201" spc="-7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3.</a:t>
            </a:r>
            <a:r>
              <a:rPr lang="en-US" sz="2201" spc="-7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b="true" sz="2201" spc="-7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Climate &amp;</a:t>
            </a:r>
            <a:r>
              <a:rPr lang="en-US" sz="2201" spc="-7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b="true" sz="2201" spc="-7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Infrastructure Challenges</a:t>
            </a:r>
          </a:p>
          <a:p>
            <a:pPr algn="just" marL="475316" indent="-237658" lvl="1">
              <a:lnSpc>
                <a:spcPts val="2443"/>
              </a:lnSpc>
              <a:buFont typeface="Arial"/>
              <a:buChar char="•"/>
            </a:pPr>
            <a:r>
              <a:rPr lang="en-US" sz="2201" spc="-7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Hurricane damage disrupted power, transport, and medicine supply chains.</a:t>
            </a:r>
          </a:p>
          <a:p>
            <a:pPr algn="just" marL="475316" indent="-237658" lvl="1">
              <a:lnSpc>
                <a:spcPts val="2443"/>
              </a:lnSpc>
              <a:buFont typeface="Arial"/>
              <a:buChar char="•"/>
            </a:pPr>
            <a:r>
              <a:rPr lang="en-US" sz="2201" spc="-7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Destroyed or inaccessible hospitals and clinics delayed urgent treatment.</a:t>
            </a:r>
          </a:p>
          <a:p>
            <a:pPr algn="just" marL="475316" indent="-237658" lvl="1">
              <a:lnSpc>
                <a:spcPts val="2443"/>
              </a:lnSpc>
              <a:buFont typeface="Arial"/>
              <a:buChar char="•"/>
            </a:pPr>
            <a:r>
              <a:rPr lang="en-US" sz="2201" spc="-7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Overall breakdown of essential services during the climate disaster.</a:t>
            </a:r>
          </a:p>
          <a:p>
            <a:pPr algn="just">
              <a:lnSpc>
                <a:spcPts val="2443"/>
              </a:lnSpc>
            </a:pPr>
            <a:r>
              <a:rPr lang="en-US" b="true" sz="2201" spc="-7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4. Policy</a:t>
            </a:r>
            <a:r>
              <a:rPr lang="en-US" sz="2201" spc="-7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b="true" sz="2201" spc="-7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&amp; Governance Challenges</a:t>
            </a:r>
          </a:p>
          <a:p>
            <a:pPr algn="just" marL="475316" indent="-237658" lvl="1">
              <a:lnSpc>
                <a:spcPts val="2443"/>
              </a:lnSpc>
              <a:buFont typeface="Arial"/>
              <a:buChar char="•"/>
            </a:pPr>
            <a:r>
              <a:rPr lang="en-US" sz="2201" spc="-7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Inadequate disaster-preparedness plans; no emergency stockpiles of vital medicines like insulin.</a:t>
            </a:r>
          </a:p>
          <a:p>
            <a:pPr algn="just" marL="475316" indent="-237658" lvl="1">
              <a:lnSpc>
                <a:spcPts val="2443"/>
              </a:lnSpc>
              <a:buFont typeface="Arial"/>
              <a:buChar char="•"/>
            </a:pPr>
            <a:r>
              <a:rPr lang="en-US" sz="2201" spc="-7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Lack of oversight on hospital rationing policies, enabling discriminatory triage.</a:t>
            </a:r>
          </a:p>
          <a:p>
            <a:pPr algn="just" marL="475316" indent="-237658" lvl="1">
              <a:lnSpc>
                <a:spcPts val="2443"/>
              </a:lnSpc>
              <a:buFont typeface="Arial"/>
              <a:buChar char="•"/>
            </a:pPr>
            <a:r>
              <a:rPr lang="en-US" sz="2201" spc="-7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Underfunded maternal-health programs with no contingency for climate emergencies.</a:t>
            </a:r>
          </a:p>
          <a:p>
            <a:pPr algn="just">
              <a:lnSpc>
                <a:spcPts val="2443"/>
              </a:lnSpc>
            </a:pPr>
            <a:r>
              <a:rPr lang="en-US" b="true" sz="2201" spc="-7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5.</a:t>
            </a:r>
            <a:r>
              <a:rPr lang="en-US" sz="2201" spc="-7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b="true" sz="2201" spc="-7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Economic &amp; Livelihood Challenges</a:t>
            </a:r>
          </a:p>
          <a:p>
            <a:pPr algn="just" marL="475316" indent="-237658" lvl="1">
              <a:lnSpc>
                <a:spcPts val="2443"/>
              </a:lnSpc>
              <a:buFont typeface="Arial"/>
              <a:buChar char="•"/>
            </a:pPr>
            <a:r>
              <a:rPr lang="en-US" sz="2201" spc="-7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Possible loss of income due to storm damage or job disruption.</a:t>
            </a:r>
          </a:p>
          <a:p>
            <a:pPr algn="just" marL="475316" indent="-237658" lvl="1">
              <a:lnSpc>
                <a:spcPts val="2443"/>
              </a:lnSpc>
              <a:buFont typeface="Arial"/>
              <a:buChar char="•"/>
            </a:pPr>
            <a:r>
              <a:rPr lang="en-US" sz="2201" spc="-7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Cost of rebuilding homes or relocating reduced ability to pay for continued healthcare.</a:t>
            </a:r>
          </a:p>
          <a:p>
            <a:pPr algn="just">
              <a:lnSpc>
                <a:spcPts val="2443"/>
              </a:lnSpc>
            </a:pPr>
            <a:r>
              <a:rPr lang="en-US" b="true" sz="2201" spc="-7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6.</a:t>
            </a:r>
            <a:r>
              <a:rPr lang="en-US" sz="2201" spc="-7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b="true" sz="2201" spc="-7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Psychological &amp; Community Challenges</a:t>
            </a:r>
          </a:p>
          <a:p>
            <a:pPr algn="just" marL="475316" indent="-237658" lvl="1">
              <a:lnSpc>
                <a:spcPts val="2443"/>
              </a:lnSpc>
              <a:buFont typeface="Arial"/>
              <a:buChar char="•"/>
            </a:pPr>
            <a:r>
              <a:rPr lang="en-US" sz="2201" spc="-7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Severe emotional trauma and grief from the stillbirth.</a:t>
            </a:r>
          </a:p>
          <a:p>
            <a:pPr algn="just" marL="475316" indent="-237658" lvl="1">
              <a:lnSpc>
                <a:spcPts val="2443"/>
              </a:lnSpc>
              <a:buFont typeface="Arial"/>
              <a:buChar char="•"/>
            </a:pPr>
            <a:r>
              <a:rPr lang="en-US" sz="2201" spc="-7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Potential separation from family or community support</a:t>
            </a:r>
            <a:r>
              <a:rPr lang="en-US" sz="2201" spc="-70">
                <a:solidFill>
                  <a:srgbClr val="4D818B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2201" spc="-7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because of displacement.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2108234" y="3999129"/>
            <a:ext cx="5979126" cy="3663574"/>
          </a:xfrm>
          <a:custGeom>
            <a:avLst/>
            <a:gdLst/>
            <a:ahLst/>
            <a:cxnLst/>
            <a:rect r="r" b="b" t="t" l="l"/>
            <a:pathLst>
              <a:path h="3663574" w="5979126">
                <a:moveTo>
                  <a:pt x="0" y="0"/>
                </a:moveTo>
                <a:lnTo>
                  <a:pt x="5979127" y="0"/>
                </a:lnTo>
                <a:lnTo>
                  <a:pt x="5979127" y="3663574"/>
                </a:lnTo>
                <a:lnTo>
                  <a:pt x="0" y="36635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>
  <p:cSld>
    <p:bg>
      <p:bgPr>
        <a:solidFill>
          <a:srgbClr val="F8F3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20314" y="462744"/>
            <a:ext cx="16690926" cy="1204722"/>
            <a:chOff x="0" y="0"/>
            <a:chExt cx="5872899" cy="42389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872899" cy="423896"/>
            </a:xfrm>
            <a:custGeom>
              <a:avLst/>
              <a:gdLst/>
              <a:ahLst/>
              <a:cxnLst/>
              <a:rect r="r" b="b" t="t" l="l"/>
              <a:pathLst>
                <a:path h="423896" w="5872899">
                  <a:moveTo>
                    <a:pt x="0" y="0"/>
                  </a:moveTo>
                  <a:lnTo>
                    <a:pt x="5872899" y="0"/>
                  </a:lnTo>
                  <a:lnTo>
                    <a:pt x="5872899" y="423896"/>
                  </a:lnTo>
                  <a:lnTo>
                    <a:pt x="0" y="423896"/>
                  </a:lnTo>
                  <a:close/>
                </a:path>
              </a:pathLst>
            </a:custGeom>
            <a:solidFill>
              <a:srgbClr val="74A8B3">
                <a:alpha val="56863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872899" cy="4619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144532" y="789826"/>
            <a:ext cx="16896889" cy="7315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40"/>
              </a:lnSpc>
            </a:pPr>
            <a:r>
              <a:rPr lang="en-US" b="true" sz="6000" spc="-222">
                <a:solidFill>
                  <a:srgbClr val="15666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Negotiating a Climate-Resilient Recovery Plan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1696041"/>
            <a:ext cx="16330984" cy="79998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664"/>
              </a:lnSpc>
            </a:pPr>
          </a:p>
          <a:p>
            <a:pPr algn="just">
              <a:lnSpc>
                <a:spcPts val="2664"/>
              </a:lnSpc>
            </a:pPr>
            <a:r>
              <a:rPr lang="en-US" b="true" sz="2400" spc="-76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1. Build Consensus</a:t>
            </a:r>
          </a:p>
          <a:p>
            <a:pPr algn="just" marL="518160" indent="-259080" lvl="1">
              <a:lnSpc>
                <a:spcPts val="2664"/>
              </a:lnSpc>
              <a:buFont typeface="Arial"/>
              <a:buChar char="•"/>
            </a:pPr>
            <a:r>
              <a:rPr lang="en-US" sz="2400" spc="-76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Convene federal, provincial, and local lawmakers to agree on shared goals despite political differences.</a:t>
            </a:r>
          </a:p>
          <a:p>
            <a:pPr algn="just" marL="518160" indent="-259080" lvl="1">
              <a:lnSpc>
                <a:spcPts val="2664"/>
              </a:lnSpc>
              <a:buFont typeface="Arial"/>
              <a:buChar char="•"/>
            </a:pPr>
            <a:r>
              <a:rPr lang="en-US" sz="2400" spc="-76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Establish a cross-party task force for climate and SRHR</a:t>
            </a:r>
            <a:r>
              <a:rPr lang="en-US" b="true" sz="2400" spc="-76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2400" spc="-76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(sexual and reproductive health rights).</a:t>
            </a:r>
          </a:p>
          <a:p>
            <a:pPr algn="just">
              <a:lnSpc>
                <a:spcPts val="2664"/>
              </a:lnSpc>
            </a:pPr>
            <a:r>
              <a:rPr lang="en-US" b="true" sz="2400" spc="-76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2. </a:t>
            </a:r>
            <a:r>
              <a:rPr lang="en-US" b="true" sz="2400" spc="-76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Prioritize Limited Resources</a:t>
            </a:r>
          </a:p>
          <a:p>
            <a:pPr algn="just" marL="518160" indent="-259080" lvl="1">
              <a:lnSpc>
                <a:spcPts val="2664"/>
              </a:lnSpc>
              <a:buFont typeface="Arial"/>
              <a:buChar char="•"/>
            </a:pPr>
            <a:r>
              <a:rPr lang="en-US" sz="2400" spc="-76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Create a transparent budget that directs every rupee to the most urgent, life-saving needs.</a:t>
            </a:r>
          </a:p>
          <a:p>
            <a:pPr algn="just" marL="518160" indent="-259080" lvl="1">
              <a:lnSpc>
                <a:spcPts val="2664"/>
              </a:lnSpc>
              <a:buFont typeface="Arial"/>
              <a:buChar char="•"/>
            </a:pPr>
            <a:r>
              <a:rPr lang="en-US" sz="2400" spc="-76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Balance immediate relief (shelters, mobile clinics, food) with long-term adaptation (flood-resistant housing, renewable energy, climate-smart agriculture).</a:t>
            </a:r>
          </a:p>
          <a:p>
            <a:pPr algn="just">
              <a:lnSpc>
                <a:spcPts val="2664"/>
              </a:lnSpc>
            </a:pPr>
            <a:r>
              <a:rPr lang="en-US" b="true" sz="2400" spc="-76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3.</a:t>
            </a:r>
            <a:r>
              <a:rPr lang="en-US" sz="2400" spc="-76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b="true" sz="2400" spc="-76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Address Health &amp; SRHR Gaps</a:t>
            </a:r>
          </a:p>
          <a:p>
            <a:pPr algn="just" marL="518160" indent="-259080" lvl="1">
              <a:lnSpc>
                <a:spcPts val="2664"/>
              </a:lnSpc>
              <a:buFont typeface="Arial"/>
              <a:buChar char="•"/>
            </a:pPr>
            <a:r>
              <a:rPr lang="en-US" sz="2400" spc="-76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Ensure reproductive and maternal health services, including mobile care units, are part of all emergency plans.</a:t>
            </a:r>
          </a:p>
          <a:p>
            <a:pPr algn="just" marL="518160" indent="-259080" lvl="1">
              <a:lnSpc>
                <a:spcPts val="2664"/>
              </a:lnSpc>
              <a:buFont typeface="Arial"/>
              <a:buChar char="•"/>
            </a:pPr>
            <a:r>
              <a:rPr lang="en-US" sz="2400" spc="-76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Provide safe birthing spaces, contraception, and mental-health support for women and vulnerable groups.</a:t>
            </a:r>
          </a:p>
          <a:p>
            <a:pPr algn="just">
              <a:lnSpc>
                <a:spcPts val="2664"/>
              </a:lnSpc>
            </a:pPr>
            <a:r>
              <a:rPr lang="en-US" b="true" sz="2400" spc="-76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4.</a:t>
            </a:r>
            <a:r>
              <a:rPr lang="en-US" sz="2400" spc="-76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b="true" sz="2400" spc="-76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Include Vulnerable Voices</a:t>
            </a:r>
          </a:p>
          <a:p>
            <a:pPr algn="just" marL="518160" indent="-259080" lvl="1">
              <a:lnSpc>
                <a:spcPts val="2664"/>
              </a:lnSpc>
              <a:buFont typeface="Arial"/>
              <a:buChar char="•"/>
            </a:pPr>
            <a:r>
              <a:rPr lang="en-US" sz="2400" spc="-76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Involve women, youth, rural farmers, minorities, and displaced families in decision-making forums.</a:t>
            </a:r>
          </a:p>
          <a:p>
            <a:pPr algn="just" marL="518160" indent="-259080" lvl="1">
              <a:lnSpc>
                <a:spcPts val="2664"/>
              </a:lnSpc>
              <a:buFont typeface="Arial"/>
              <a:buChar char="•"/>
            </a:pPr>
            <a:r>
              <a:rPr lang="en-US" sz="2400" spc="-76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Set up local advisory councils to keep solutions equitable and community-driven.</a:t>
            </a:r>
          </a:p>
          <a:p>
            <a:pPr algn="just">
              <a:lnSpc>
                <a:spcPts val="2664"/>
              </a:lnSpc>
            </a:pPr>
            <a:r>
              <a:rPr lang="en-US" b="true" sz="2400" spc="-76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5.</a:t>
            </a:r>
            <a:r>
              <a:rPr lang="en-US" sz="2400" spc="-76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b="true" sz="2400" spc="-76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Mobilize External Support</a:t>
            </a:r>
          </a:p>
          <a:p>
            <a:pPr algn="just" marL="518160" indent="-259080" lvl="1">
              <a:lnSpc>
                <a:spcPts val="2664"/>
              </a:lnSpc>
              <a:buFont typeface="Arial"/>
              <a:buChar char="•"/>
            </a:pPr>
            <a:r>
              <a:rPr lang="en-US" sz="2400" spc="-76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Negotiate grants or low-interest loans from international climate funds, UN agencies, and development banks.</a:t>
            </a:r>
          </a:p>
          <a:p>
            <a:pPr algn="just" marL="518160" indent="-259080" lvl="1">
              <a:lnSpc>
                <a:spcPts val="2664"/>
              </a:lnSpc>
              <a:buFont typeface="Arial"/>
              <a:buChar char="•"/>
            </a:pPr>
            <a:r>
              <a:rPr lang="en-US" sz="2400" spc="-76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Offer incentives for private-sector investment in green infrastructure and clean energy.</a:t>
            </a:r>
          </a:p>
          <a:p>
            <a:pPr algn="just">
              <a:lnSpc>
                <a:spcPts val="2664"/>
              </a:lnSpc>
            </a:pPr>
            <a:r>
              <a:rPr lang="en-US" b="true" sz="2400" spc="-76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6.</a:t>
            </a:r>
            <a:r>
              <a:rPr lang="en-US" sz="2400" spc="-76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b="true" sz="2400" spc="-76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Ensure Transparency &amp; Accountability</a:t>
            </a:r>
          </a:p>
          <a:p>
            <a:pPr algn="just" marL="518160" indent="-259080" lvl="1">
              <a:lnSpc>
                <a:spcPts val="2664"/>
              </a:lnSpc>
              <a:buFont typeface="Arial"/>
              <a:buChar char="•"/>
            </a:pPr>
            <a:r>
              <a:rPr lang="en-US" sz="2400" spc="-76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Require regular public progress reports and independent financial audits.</a:t>
            </a:r>
          </a:p>
          <a:p>
            <a:pPr algn="just" marL="518160" indent="-259080" lvl="1">
              <a:lnSpc>
                <a:spcPts val="2664"/>
              </a:lnSpc>
              <a:buFont typeface="Arial"/>
              <a:buChar char="•"/>
            </a:pPr>
            <a:r>
              <a:rPr lang="en-US" sz="2400" spc="-76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Create citizen-monitoring committees to track delivery of promised services.</a:t>
            </a:r>
          </a:p>
          <a:p>
            <a:pPr algn="just">
              <a:lnSpc>
                <a:spcPts val="2664"/>
              </a:lnSpc>
            </a:pPr>
            <a:r>
              <a:rPr lang="en-US" b="true" sz="2400" spc="-76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7.</a:t>
            </a:r>
            <a:r>
              <a:rPr lang="en-US" sz="2400" spc="-76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b="true" sz="2400" spc="-76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Turn Crisis into Opportunity</a:t>
            </a:r>
          </a:p>
          <a:p>
            <a:pPr algn="just" marL="518160" indent="-259080" lvl="1">
              <a:lnSpc>
                <a:spcPts val="2664"/>
              </a:lnSpc>
              <a:buFont typeface="Arial"/>
              <a:buChar char="•"/>
            </a:pPr>
            <a:r>
              <a:rPr lang="en-US" sz="2400" spc="-76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Use the rebuilding process to embed climate resilience—stronger health systems, renewable energy, and sustainable jobs-so communities are better protected against future disasters.</a:t>
            </a:r>
          </a:p>
          <a:p>
            <a:pPr algn="just">
              <a:lnSpc>
                <a:spcPts val="2664"/>
              </a:lnSpc>
            </a:pP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3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28815" y="695180"/>
            <a:ext cx="10410986" cy="1222437"/>
            <a:chOff x="0" y="0"/>
            <a:chExt cx="3574497" cy="41971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574497" cy="419710"/>
            </a:xfrm>
            <a:custGeom>
              <a:avLst/>
              <a:gdLst/>
              <a:ahLst/>
              <a:cxnLst/>
              <a:rect r="r" b="b" t="t" l="l"/>
              <a:pathLst>
                <a:path h="419710" w="3574497">
                  <a:moveTo>
                    <a:pt x="0" y="0"/>
                  </a:moveTo>
                  <a:lnTo>
                    <a:pt x="3574497" y="0"/>
                  </a:lnTo>
                  <a:lnTo>
                    <a:pt x="3574497" y="419710"/>
                  </a:lnTo>
                  <a:lnTo>
                    <a:pt x="0" y="419710"/>
                  </a:lnTo>
                  <a:close/>
                </a:path>
              </a:pathLst>
            </a:custGeom>
            <a:solidFill>
              <a:srgbClr val="8FC3CF">
                <a:alpha val="56863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574497" cy="4578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542440" y="2608269"/>
            <a:ext cx="6716860" cy="6716860"/>
          </a:xfrm>
          <a:custGeom>
            <a:avLst/>
            <a:gdLst/>
            <a:ahLst/>
            <a:cxnLst/>
            <a:rect r="r" b="b" t="t" l="l"/>
            <a:pathLst>
              <a:path h="6716860" w="6716860">
                <a:moveTo>
                  <a:pt x="0" y="0"/>
                </a:moveTo>
                <a:lnTo>
                  <a:pt x="6716860" y="0"/>
                </a:lnTo>
                <a:lnTo>
                  <a:pt x="6716860" y="6716860"/>
                </a:lnTo>
                <a:lnTo>
                  <a:pt x="0" y="67168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471523" y="1010544"/>
            <a:ext cx="11078426" cy="7917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39"/>
              </a:lnSpc>
            </a:pPr>
            <a:r>
              <a:rPr lang="en-US" b="true" sz="6561" spc="-242">
                <a:solidFill>
                  <a:srgbClr val="15666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Pregnant Women in Crisis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28815" y="2314433"/>
            <a:ext cx="8580643" cy="73331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664"/>
              </a:lnSpc>
            </a:pPr>
            <a:r>
              <a:rPr lang="en-US" b="true" sz="2400" spc="-76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2022 Sindh Floods – Pregnant Women in Crisis</a:t>
            </a:r>
          </a:p>
          <a:p>
            <a:pPr algn="just">
              <a:lnSpc>
                <a:spcPts val="2664"/>
              </a:lnSpc>
            </a:pPr>
          </a:p>
          <a:p>
            <a:pPr algn="just">
              <a:lnSpc>
                <a:spcPts val="2664"/>
              </a:lnSpc>
            </a:pPr>
            <a:r>
              <a:rPr lang="en-US" b="true" sz="2400" spc="-76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Case Summary</a:t>
            </a:r>
          </a:p>
          <a:p>
            <a:pPr algn="just" marL="518160" indent="-259080" lvl="1">
              <a:lnSpc>
                <a:spcPts val="2664"/>
              </a:lnSpc>
              <a:buFont typeface="Arial"/>
              <a:buChar char="•"/>
            </a:pPr>
            <a:r>
              <a:rPr lang="en-US" sz="2400" spc="-76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During the 2022 super floods, thousands of pregnant women were trapped in makeshift camps across Sindh with no access to prenatal or emergency care.</a:t>
            </a:r>
          </a:p>
          <a:p>
            <a:pPr algn="just" marL="518160" indent="-259080" lvl="1">
              <a:lnSpc>
                <a:spcPts val="2664"/>
              </a:lnSpc>
              <a:buFont typeface="Arial"/>
              <a:buChar char="•"/>
            </a:pPr>
            <a:r>
              <a:rPr lang="en-US" sz="2400" spc="-76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The UN Population Fund (UNFPA) reported that around 47,000 pregnant women in Sindh needed immediate medical attention.</a:t>
            </a:r>
          </a:p>
          <a:p>
            <a:pPr algn="just" marL="518160" indent="-259080" lvl="1">
              <a:lnSpc>
                <a:spcPts val="2664"/>
              </a:lnSpc>
              <a:buFont typeface="Arial"/>
              <a:buChar char="•"/>
            </a:pPr>
            <a:r>
              <a:rPr lang="en-US" sz="2400" spc="-76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Many were forced to give birth in unsafe conditions, lacking medicine, privacy, and skilled health staff.</a:t>
            </a:r>
          </a:p>
          <a:p>
            <a:pPr algn="just" marL="518160" indent="-259080" lvl="1">
              <a:lnSpc>
                <a:spcPts val="2664"/>
              </a:lnSpc>
              <a:buFont typeface="Arial"/>
              <a:buChar char="•"/>
            </a:pPr>
            <a:r>
              <a:rPr lang="en-US" sz="2400" spc="-76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“Over 47,000 pregnant women in Sindh require urgent maternal health services.”</a:t>
            </a:r>
          </a:p>
          <a:p>
            <a:pPr algn="just">
              <a:lnSpc>
                <a:spcPts val="2664"/>
              </a:lnSpc>
            </a:pPr>
          </a:p>
          <a:p>
            <a:pPr algn="l">
              <a:lnSpc>
                <a:spcPts val="2664"/>
              </a:lnSpc>
            </a:pPr>
            <a:r>
              <a:rPr lang="en-US" sz="2400" spc="-76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Specific Example</a:t>
            </a:r>
          </a:p>
          <a:p>
            <a:pPr algn="just">
              <a:lnSpc>
                <a:spcPts val="2664"/>
              </a:lnSpc>
            </a:pPr>
            <a:r>
              <a:rPr lang="en-US" sz="2400" i="true" spc="-76">
                <a:solidFill>
                  <a:srgbClr val="000000"/>
                </a:solidFill>
                <a:latin typeface="Canva Sans Italics"/>
                <a:ea typeface="Canva Sans Italics"/>
                <a:cs typeface="Canva Sans Italics"/>
                <a:sym typeface="Canva Sans Italics"/>
              </a:rPr>
              <a:t>“I gave birth in a tent, without a doctor, while floodwater surrounded us,”</a:t>
            </a:r>
          </a:p>
          <a:p>
            <a:pPr algn="just">
              <a:lnSpc>
                <a:spcPts val="2664"/>
              </a:lnSpc>
            </a:pPr>
          </a:p>
          <a:p>
            <a:pPr algn="l">
              <a:lnSpc>
                <a:spcPts val="2664"/>
              </a:lnSpc>
            </a:pPr>
            <a:r>
              <a:rPr lang="en-US" sz="2400" spc="-76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Razia Bibi, a 22-year-old from Dadu district, recounted in interviews after the 2022 floods</a:t>
            </a:r>
            <a:r>
              <a:rPr lang="en-US" sz="2400" i="true" spc="-76">
                <a:solidFill>
                  <a:srgbClr val="000000"/>
                </a:solidFill>
                <a:latin typeface="Canva Sans Italics"/>
                <a:ea typeface="Canva Sans Italics"/>
                <a:cs typeface="Canva Sans Italics"/>
                <a:sym typeface="Canva Sans Italics"/>
              </a:rPr>
              <a:t>.</a:t>
            </a:r>
          </a:p>
          <a:p>
            <a:pPr algn="just">
              <a:lnSpc>
                <a:spcPts val="2664"/>
              </a:lnSpc>
            </a:pPr>
          </a:p>
          <a:p>
            <a:pPr algn="just">
              <a:lnSpc>
                <a:spcPts val="2664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5066483" y="9229725"/>
            <a:ext cx="4174615" cy="807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64"/>
              </a:lnSpc>
            </a:pPr>
            <a:r>
              <a:rPr lang="en-US" b="true" sz="1545" spc="-49">
                <a:solidFill>
                  <a:srgbClr val="15666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Verifie</a:t>
            </a:r>
            <a:r>
              <a:rPr lang="en-US" b="true" sz="1545" spc="-49">
                <a:solidFill>
                  <a:srgbClr val="15666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 Source</a:t>
            </a:r>
          </a:p>
          <a:p>
            <a:pPr algn="ctr">
              <a:lnSpc>
                <a:spcPts val="2164"/>
              </a:lnSpc>
            </a:pPr>
            <a:r>
              <a:rPr lang="en-US" b="true" sz="1545" spc="-49">
                <a:solidFill>
                  <a:srgbClr val="15666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UNFPA Pakistan – Situation Report (Sept 2022)</a:t>
            </a:r>
          </a:p>
          <a:p>
            <a:pPr algn="ctr">
              <a:lnSpc>
                <a:spcPts val="2318"/>
              </a:lnSpc>
            </a:pP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3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238943" y="423579"/>
            <a:ext cx="12599872" cy="9439843"/>
            <a:chOff x="0" y="0"/>
            <a:chExt cx="3318485" cy="248621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318485" cy="2486214"/>
            </a:xfrm>
            <a:custGeom>
              <a:avLst/>
              <a:gdLst/>
              <a:ahLst/>
              <a:cxnLst/>
              <a:rect r="r" b="b" t="t" l="l"/>
              <a:pathLst>
                <a:path h="2486214" w="3318485">
                  <a:moveTo>
                    <a:pt x="0" y="0"/>
                  </a:moveTo>
                  <a:lnTo>
                    <a:pt x="3318485" y="0"/>
                  </a:lnTo>
                  <a:lnTo>
                    <a:pt x="3318485" y="2486214"/>
                  </a:lnTo>
                  <a:lnTo>
                    <a:pt x="0" y="2486214"/>
                  </a:lnTo>
                  <a:close/>
                </a:path>
              </a:pathLst>
            </a:custGeom>
            <a:solidFill>
              <a:srgbClr val="5A8E98">
                <a:alpha val="8000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318485" cy="252431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2934140" y="849034"/>
            <a:ext cx="10884560" cy="8588933"/>
          </a:xfrm>
          <a:custGeom>
            <a:avLst/>
            <a:gdLst/>
            <a:ahLst/>
            <a:cxnLst/>
            <a:rect r="r" b="b" t="t" l="l"/>
            <a:pathLst>
              <a:path h="8588933" w="10884560">
                <a:moveTo>
                  <a:pt x="0" y="0"/>
                </a:moveTo>
                <a:lnTo>
                  <a:pt x="10884559" y="0"/>
                </a:lnTo>
                <a:lnTo>
                  <a:pt x="10884559" y="8588932"/>
                </a:lnTo>
                <a:lnTo>
                  <a:pt x="0" y="858893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1113" t="0" r="-21636" b="0"/>
            </a:stretch>
          </a:blipFill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3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28700"/>
            <a:ext cx="3707507" cy="1330393"/>
            <a:chOff x="0" y="0"/>
            <a:chExt cx="1304530" cy="46811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04530" cy="468114"/>
            </a:xfrm>
            <a:custGeom>
              <a:avLst/>
              <a:gdLst/>
              <a:ahLst/>
              <a:cxnLst/>
              <a:rect r="r" b="b" t="t" l="l"/>
              <a:pathLst>
                <a:path h="468114" w="1304530">
                  <a:moveTo>
                    <a:pt x="0" y="0"/>
                  </a:moveTo>
                  <a:lnTo>
                    <a:pt x="1304530" y="0"/>
                  </a:lnTo>
                  <a:lnTo>
                    <a:pt x="1304530" y="468114"/>
                  </a:lnTo>
                  <a:lnTo>
                    <a:pt x="0" y="468114"/>
                  </a:lnTo>
                  <a:close/>
                </a:path>
              </a:pathLst>
            </a:custGeom>
            <a:solidFill>
              <a:srgbClr val="74A8B3">
                <a:alpha val="56863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304530" cy="50621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1000090" y="3926123"/>
            <a:ext cx="7071376" cy="4891223"/>
          </a:xfrm>
          <a:custGeom>
            <a:avLst/>
            <a:gdLst/>
            <a:ahLst/>
            <a:cxnLst/>
            <a:rect r="r" b="b" t="t" l="l"/>
            <a:pathLst>
              <a:path h="4891223" w="7071376">
                <a:moveTo>
                  <a:pt x="0" y="0"/>
                </a:moveTo>
                <a:lnTo>
                  <a:pt x="7071376" y="0"/>
                </a:lnTo>
                <a:lnTo>
                  <a:pt x="7071376" y="4891223"/>
                </a:lnTo>
                <a:lnTo>
                  <a:pt x="0" y="489122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309171" y="1247775"/>
            <a:ext cx="3284090" cy="9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75"/>
              </a:lnSpc>
            </a:pPr>
            <a:r>
              <a:rPr lang="en-US" b="true" sz="7500" spc="-277">
                <a:solidFill>
                  <a:srgbClr val="15666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Slogan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3010236"/>
            <a:ext cx="11981042" cy="4860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722"/>
              </a:lnSpc>
            </a:pPr>
            <a:r>
              <a:rPr lang="en-US" b="true" sz="3353" i="true" spc="-107">
                <a:solidFill>
                  <a:srgbClr val="156669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"</a:t>
            </a:r>
            <a:r>
              <a:rPr lang="en-US" b="true" sz="3353" i="true" spc="-107">
                <a:solidFill>
                  <a:srgbClr val="156669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Faith Can’t Filter Rights-Care for Every Climate Survivor"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4143944"/>
            <a:ext cx="9333891" cy="48548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722"/>
              </a:lnSpc>
            </a:pPr>
            <a:r>
              <a:rPr lang="en-US" b="true" sz="3353" spc="-107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Core Message</a:t>
            </a:r>
          </a:p>
          <a:p>
            <a:pPr algn="just">
              <a:lnSpc>
                <a:spcPts val="3722"/>
              </a:lnSpc>
            </a:pPr>
          </a:p>
          <a:p>
            <a:pPr algn="just">
              <a:lnSpc>
                <a:spcPts val="3107"/>
              </a:lnSpc>
            </a:pPr>
            <a:r>
              <a:rPr lang="en-US" sz="2799" spc="-8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Storms Don’t Discriminate reminds everyone that climate disasters hit every faith, caste, and profession equally.</a:t>
            </a:r>
          </a:p>
          <a:p>
            <a:pPr algn="just">
              <a:lnSpc>
                <a:spcPts val="3107"/>
              </a:lnSpc>
            </a:pPr>
            <a:r>
              <a:rPr lang="en-US" sz="2799" spc="-8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Heatwaves, cholera outbreaks, or floods don’t stop at religious boundaries.</a:t>
            </a:r>
          </a:p>
          <a:p>
            <a:pPr algn="just">
              <a:lnSpc>
                <a:spcPts val="3107"/>
              </a:lnSpc>
            </a:pPr>
            <a:r>
              <a:rPr lang="en-US" sz="2799" spc="-8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By contrast, Neither Should Our Care demands that human responses-health care, hygiene campaigns, reproductive services-must also be universal.</a:t>
            </a:r>
          </a:p>
          <a:p>
            <a:pPr algn="just">
              <a:lnSpc>
                <a:spcPts val="3107"/>
              </a:lnSpc>
            </a:pPr>
            <a:r>
              <a:rPr lang="en-US" sz="2799" spc="-8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This pairing delivers a sharp, memorable call to action:</a:t>
            </a:r>
          </a:p>
          <a:p>
            <a:pPr algn="just">
              <a:lnSpc>
                <a:spcPts val="3107"/>
              </a:lnSpc>
            </a:pPr>
            <a:r>
              <a:rPr lang="en-US" sz="2799" spc="-8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If nature is impartial, society has no excuse for exclusion.</a:t>
            </a:r>
          </a:p>
          <a:p>
            <a:pPr algn="just">
              <a:lnSpc>
                <a:spcPts val="3107"/>
              </a:lnSpc>
            </a:pP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3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198520" y="3929609"/>
            <a:ext cx="9890961" cy="2427781"/>
          </a:xfrm>
          <a:custGeom>
            <a:avLst/>
            <a:gdLst/>
            <a:ahLst/>
            <a:cxnLst/>
            <a:rect r="r" b="b" t="t" l="l"/>
            <a:pathLst>
              <a:path h="2427781" w="9890961">
                <a:moveTo>
                  <a:pt x="0" y="0"/>
                </a:moveTo>
                <a:lnTo>
                  <a:pt x="9890960" y="0"/>
                </a:lnTo>
                <a:lnTo>
                  <a:pt x="9890960" y="2427782"/>
                </a:lnTo>
                <a:lnTo>
                  <a:pt x="0" y="24277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692619" y="6651784"/>
            <a:ext cx="5588096" cy="4827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34"/>
              </a:lnSpc>
            </a:pPr>
            <a:r>
              <a:rPr lang="en-US" sz="3800" spc="-121">
                <a:solidFill>
                  <a:srgbClr val="4D818B"/>
                </a:solidFill>
                <a:latin typeface="Canva Sans"/>
                <a:ea typeface="Canva Sans"/>
                <a:cs typeface="Canva Sans"/>
                <a:sym typeface="Canva Sans"/>
              </a:rPr>
              <a:t>Presented by </a:t>
            </a:r>
            <a:r>
              <a:rPr lang="en-US" b="true" sz="3800" spc="-121">
                <a:solidFill>
                  <a:srgbClr val="4D818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"Group 3"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bg>
      <p:bgPr>
        <a:solidFill>
          <a:srgbClr val="F8F3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60743" y="423579"/>
            <a:ext cx="17281600" cy="9439843"/>
            <a:chOff x="0" y="0"/>
            <a:chExt cx="4551533" cy="248621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551533" cy="2486214"/>
            </a:xfrm>
            <a:custGeom>
              <a:avLst/>
              <a:gdLst/>
              <a:ahLst/>
              <a:cxnLst/>
              <a:rect r="r" b="b" t="t" l="l"/>
              <a:pathLst>
                <a:path h="2486214" w="4551533">
                  <a:moveTo>
                    <a:pt x="0" y="0"/>
                  </a:moveTo>
                  <a:lnTo>
                    <a:pt x="4551533" y="0"/>
                  </a:lnTo>
                  <a:lnTo>
                    <a:pt x="4551533" y="2486214"/>
                  </a:lnTo>
                  <a:lnTo>
                    <a:pt x="0" y="2486214"/>
                  </a:lnTo>
                  <a:close/>
                </a:path>
              </a:pathLst>
            </a:custGeom>
            <a:solidFill>
              <a:srgbClr val="5A8E98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551533" cy="252431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3929873" y="1436356"/>
            <a:ext cx="12222104" cy="8914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86"/>
              </a:lnSpc>
            </a:pPr>
            <a:r>
              <a:rPr lang="en-US" sz="7400" spc="-273" b="true">
                <a:solidFill>
                  <a:srgbClr val="EEECDE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"GROUP-3 MEMBERS"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579633" y="3301171"/>
            <a:ext cx="6415001" cy="51169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834443" indent="-417221" lvl="1">
              <a:lnSpc>
                <a:spcPts val="5063"/>
              </a:lnSpc>
              <a:buFont typeface="Arial"/>
              <a:buChar char="•"/>
            </a:pPr>
            <a:r>
              <a:rPr lang="en-US" sz="3864" spc="123">
                <a:solidFill>
                  <a:srgbClr val="EEECDE"/>
                </a:solidFill>
                <a:latin typeface="Montserrat"/>
                <a:ea typeface="Montserrat"/>
                <a:cs typeface="Montserrat"/>
                <a:sym typeface="Montserrat"/>
              </a:rPr>
              <a:t>Javeria Ali</a:t>
            </a:r>
          </a:p>
          <a:p>
            <a:pPr algn="just" marL="834443" indent="-417221" lvl="1">
              <a:lnSpc>
                <a:spcPts val="5063"/>
              </a:lnSpc>
              <a:buFont typeface="Arial"/>
              <a:buChar char="•"/>
            </a:pPr>
            <a:r>
              <a:rPr lang="en-US" sz="3864" spc="123">
                <a:solidFill>
                  <a:srgbClr val="EEECDE"/>
                </a:solidFill>
                <a:latin typeface="Montserrat"/>
                <a:ea typeface="Montserrat"/>
                <a:cs typeface="Montserrat"/>
                <a:sym typeface="Montserrat"/>
              </a:rPr>
              <a:t>Mudasir Naeem</a:t>
            </a:r>
          </a:p>
          <a:p>
            <a:pPr algn="just" marL="834443" indent="-417221" lvl="1">
              <a:lnSpc>
                <a:spcPts val="5063"/>
              </a:lnSpc>
              <a:buFont typeface="Arial"/>
              <a:buChar char="•"/>
            </a:pPr>
            <a:r>
              <a:rPr lang="en-US" sz="3864" spc="123">
                <a:solidFill>
                  <a:srgbClr val="EEECDE"/>
                </a:solidFill>
                <a:latin typeface="Montserrat"/>
                <a:ea typeface="Montserrat"/>
                <a:cs typeface="Montserrat"/>
                <a:sym typeface="Montserrat"/>
              </a:rPr>
              <a:t>Hajra Hazrat Ali</a:t>
            </a:r>
          </a:p>
          <a:p>
            <a:pPr algn="just" marL="834443" indent="-417221" lvl="1">
              <a:lnSpc>
                <a:spcPts val="5063"/>
              </a:lnSpc>
              <a:buFont typeface="Arial"/>
              <a:buChar char="•"/>
            </a:pPr>
            <a:r>
              <a:rPr lang="en-US" sz="3864" spc="123">
                <a:solidFill>
                  <a:srgbClr val="EEECDE"/>
                </a:solidFill>
                <a:latin typeface="Montserrat"/>
                <a:ea typeface="Montserrat"/>
                <a:cs typeface="Montserrat"/>
                <a:sym typeface="Montserrat"/>
              </a:rPr>
              <a:t>Maimoona</a:t>
            </a:r>
          </a:p>
          <a:p>
            <a:pPr algn="just" marL="834443" indent="-417221" lvl="1">
              <a:lnSpc>
                <a:spcPts val="5063"/>
              </a:lnSpc>
              <a:buFont typeface="Arial"/>
              <a:buChar char="•"/>
            </a:pPr>
            <a:r>
              <a:rPr lang="en-US" sz="3864" spc="123">
                <a:solidFill>
                  <a:srgbClr val="EEECDE"/>
                </a:solidFill>
                <a:latin typeface="Montserrat"/>
                <a:ea typeface="Montserrat"/>
                <a:cs typeface="Montserrat"/>
                <a:sym typeface="Montserrat"/>
              </a:rPr>
              <a:t>Unzila</a:t>
            </a:r>
          </a:p>
          <a:p>
            <a:pPr algn="just" marL="834443" indent="-417221" lvl="1">
              <a:lnSpc>
                <a:spcPts val="5063"/>
              </a:lnSpc>
              <a:buFont typeface="Arial"/>
              <a:buChar char="•"/>
            </a:pPr>
            <a:r>
              <a:rPr lang="en-US" sz="3864" spc="123">
                <a:solidFill>
                  <a:srgbClr val="EEECDE"/>
                </a:solidFill>
                <a:latin typeface="Montserrat"/>
                <a:ea typeface="Montserrat"/>
                <a:cs typeface="Montserrat"/>
                <a:sym typeface="Montserrat"/>
              </a:rPr>
              <a:t>Maria Yaqoob</a:t>
            </a:r>
          </a:p>
          <a:p>
            <a:pPr algn="just" marL="834443" indent="-417221" lvl="1">
              <a:lnSpc>
                <a:spcPts val="5063"/>
              </a:lnSpc>
              <a:buFont typeface="Arial"/>
              <a:buChar char="•"/>
            </a:pPr>
            <a:r>
              <a:rPr lang="en-US" sz="3864" spc="123">
                <a:solidFill>
                  <a:srgbClr val="EEECDE"/>
                </a:solidFill>
                <a:latin typeface="Montserrat"/>
                <a:ea typeface="Montserrat"/>
                <a:cs typeface="Montserrat"/>
                <a:sym typeface="Montserrat"/>
              </a:rPr>
              <a:t>Mahwish Ali</a:t>
            </a:r>
          </a:p>
          <a:p>
            <a:pPr algn="just" marL="834443" indent="-417221" lvl="1">
              <a:lnSpc>
                <a:spcPts val="5063"/>
              </a:lnSpc>
              <a:buFont typeface="Arial"/>
              <a:buChar char="•"/>
            </a:pPr>
            <a:r>
              <a:rPr lang="en-US" sz="3864" spc="123">
                <a:solidFill>
                  <a:srgbClr val="EEECDE"/>
                </a:solidFill>
                <a:latin typeface="Montserrat"/>
                <a:ea typeface="Montserrat"/>
                <a:cs typeface="Montserrat"/>
                <a:sym typeface="Montserrat"/>
              </a:rPr>
              <a:t>kishwar Jahan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480763" y="3301171"/>
            <a:ext cx="6415001" cy="44753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834443" indent="-417221" lvl="1">
              <a:lnSpc>
                <a:spcPts val="5063"/>
              </a:lnSpc>
              <a:buFont typeface="Arial"/>
              <a:buChar char="•"/>
            </a:pPr>
            <a:r>
              <a:rPr lang="en-US" sz="3864" spc="123">
                <a:solidFill>
                  <a:srgbClr val="EEECDE"/>
                </a:solidFill>
                <a:latin typeface="Montserrat"/>
                <a:ea typeface="Montserrat"/>
                <a:cs typeface="Montserrat"/>
                <a:sym typeface="Montserrat"/>
              </a:rPr>
              <a:t>Kiran Anwar Ali</a:t>
            </a:r>
          </a:p>
          <a:p>
            <a:pPr algn="just" marL="834443" indent="-417221" lvl="1">
              <a:lnSpc>
                <a:spcPts val="5063"/>
              </a:lnSpc>
              <a:buFont typeface="Arial"/>
              <a:buChar char="•"/>
            </a:pPr>
            <a:r>
              <a:rPr lang="en-US" sz="3864" spc="123">
                <a:solidFill>
                  <a:srgbClr val="EEECDE"/>
                </a:solidFill>
                <a:latin typeface="Montserrat"/>
                <a:ea typeface="Montserrat"/>
                <a:cs typeface="Montserrat"/>
                <a:sym typeface="Montserrat"/>
              </a:rPr>
              <a:t>Muhammad Maraj</a:t>
            </a:r>
          </a:p>
          <a:p>
            <a:pPr algn="just" marL="834443" indent="-417221" lvl="1">
              <a:lnSpc>
                <a:spcPts val="5063"/>
              </a:lnSpc>
              <a:buFont typeface="Arial"/>
              <a:buChar char="•"/>
            </a:pPr>
            <a:r>
              <a:rPr lang="en-US" sz="3864" spc="123">
                <a:solidFill>
                  <a:srgbClr val="EEECDE"/>
                </a:solidFill>
                <a:latin typeface="Montserrat"/>
                <a:ea typeface="Montserrat"/>
                <a:cs typeface="Montserrat"/>
                <a:sym typeface="Montserrat"/>
              </a:rPr>
              <a:t>Ephrahim Akhtar</a:t>
            </a:r>
          </a:p>
          <a:p>
            <a:pPr algn="just" marL="834443" indent="-417221" lvl="1">
              <a:lnSpc>
                <a:spcPts val="5063"/>
              </a:lnSpc>
              <a:buFont typeface="Arial"/>
              <a:buChar char="•"/>
            </a:pPr>
            <a:r>
              <a:rPr lang="en-US" sz="3864" spc="123">
                <a:solidFill>
                  <a:srgbClr val="EEECDE"/>
                </a:solidFill>
                <a:latin typeface="Montserrat"/>
                <a:ea typeface="Montserrat"/>
                <a:cs typeface="Montserrat"/>
                <a:sym typeface="Montserrat"/>
              </a:rPr>
              <a:t>Tehreem Khan</a:t>
            </a:r>
          </a:p>
          <a:p>
            <a:pPr algn="just" marL="834443" indent="-417221" lvl="1">
              <a:lnSpc>
                <a:spcPts val="5063"/>
              </a:lnSpc>
              <a:buFont typeface="Arial"/>
              <a:buChar char="•"/>
            </a:pPr>
            <a:r>
              <a:rPr lang="en-US" sz="3864" spc="123">
                <a:solidFill>
                  <a:srgbClr val="EEECDE"/>
                </a:solidFill>
                <a:latin typeface="Montserrat"/>
                <a:ea typeface="Montserrat"/>
                <a:cs typeface="Montserrat"/>
                <a:sym typeface="Montserrat"/>
              </a:rPr>
              <a:t>Ali Nawaz </a:t>
            </a:r>
          </a:p>
          <a:p>
            <a:pPr algn="just" marL="834443" indent="-417221" lvl="1">
              <a:lnSpc>
                <a:spcPts val="5063"/>
              </a:lnSpc>
              <a:buFont typeface="Arial"/>
              <a:buChar char="•"/>
            </a:pPr>
            <a:r>
              <a:rPr lang="en-US" sz="3864" spc="123">
                <a:solidFill>
                  <a:srgbClr val="EEECDE"/>
                </a:solidFill>
                <a:latin typeface="Montserrat"/>
                <a:ea typeface="Montserrat"/>
                <a:cs typeface="Montserrat"/>
                <a:sym typeface="Montserrat"/>
              </a:rPr>
              <a:t>Sumera Iqbal</a:t>
            </a:r>
          </a:p>
          <a:p>
            <a:pPr algn="just" marL="834443" indent="-417221" lvl="1">
              <a:lnSpc>
                <a:spcPts val="5063"/>
              </a:lnSpc>
              <a:buFont typeface="Arial"/>
              <a:buChar char="•"/>
            </a:pPr>
            <a:r>
              <a:rPr lang="en-US" sz="3864" spc="123">
                <a:solidFill>
                  <a:srgbClr val="EEECDE"/>
                </a:solidFill>
                <a:latin typeface="Montserrat"/>
                <a:ea typeface="Montserrat"/>
                <a:cs typeface="Montserrat"/>
                <a:sym typeface="Montserrat"/>
              </a:rPr>
              <a:t>Rashid Hameed 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3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912715" y="1301640"/>
            <a:ext cx="13699381" cy="7683720"/>
          </a:xfrm>
          <a:custGeom>
            <a:avLst/>
            <a:gdLst/>
            <a:ahLst/>
            <a:cxnLst/>
            <a:rect r="r" b="b" t="t" l="l"/>
            <a:pathLst>
              <a:path h="7683720" w="13699381">
                <a:moveTo>
                  <a:pt x="0" y="0"/>
                </a:moveTo>
                <a:lnTo>
                  <a:pt x="13699382" y="0"/>
                </a:lnTo>
                <a:lnTo>
                  <a:pt x="13699382" y="7683720"/>
                </a:lnTo>
                <a:lnTo>
                  <a:pt x="0" y="76837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3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758069" y="3592244"/>
            <a:ext cx="5165429" cy="5509791"/>
          </a:xfrm>
          <a:custGeom>
            <a:avLst/>
            <a:gdLst/>
            <a:ahLst/>
            <a:cxnLst/>
            <a:rect r="r" b="b" t="t" l="l"/>
            <a:pathLst>
              <a:path h="5509791" w="5165429">
                <a:moveTo>
                  <a:pt x="0" y="0"/>
                </a:moveTo>
                <a:lnTo>
                  <a:pt x="5165428" y="0"/>
                </a:lnTo>
                <a:lnTo>
                  <a:pt x="5165428" y="5509790"/>
                </a:lnTo>
                <a:lnTo>
                  <a:pt x="0" y="55097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697990" y="466420"/>
            <a:ext cx="13920739" cy="24446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804"/>
              </a:lnSpc>
            </a:pPr>
            <a:r>
              <a:rPr lang="en-US" b="true" sz="7003">
                <a:solidFill>
                  <a:srgbClr val="15666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Discussion Points (Mental Health &amp; Coping)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3477944"/>
            <a:ext cx="2951843" cy="979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80"/>
              </a:lnSpc>
            </a:pPr>
            <a:r>
              <a:rPr lang="en-US" sz="5700" b="true">
                <a:solidFill>
                  <a:srgbClr val="15666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1. Stress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97990" y="4591907"/>
            <a:ext cx="10922388" cy="3580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b="true" sz="33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Meaning: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A natural reaction of the body when we face challenges, fear, or pressure.</a:t>
            </a:r>
          </a:p>
          <a:p>
            <a:pPr algn="ctr">
              <a:lnSpc>
                <a:spcPts val="4759"/>
              </a:lnSpc>
            </a:pP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  </a:t>
            </a:r>
            <a:r>
              <a:rPr lang="en-US" b="true" sz="33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</a:t>
            </a:r>
            <a:r>
              <a:rPr lang="en-US" b="true" sz="33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ord Importance: 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Everyone feels stress – it can be useful (keeps us alert) but too much stress is harmful.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489333" y="8708390"/>
            <a:ext cx="9929246" cy="1313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20421" indent="-410210" lvl="1">
              <a:lnSpc>
                <a:spcPts val="5320"/>
              </a:lnSpc>
              <a:buFont typeface="Arial"/>
              <a:buChar char="•"/>
            </a:pPr>
            <a:r>
              <a:rPr lang="en-US" b="true" sz="38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Stress is normal but must be managed.</a:t>
            </a:r>
          </a:p>
          <a:p>
            <a:pPr algn="ctr">
              <a:lnSpc>
                <a:spcPts val="5320"/>
              </a:lnSpc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bg>
      <p:bgPr>
        <a:solidFill>
          <a:srgbClr val="F8F3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914400"/>
            <a:ext cx="3443571" cy="979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80"/>
              </a:lnSpc>
            </a:pPr>
            <a:r>
              <a:rPr lang="en-US" b="true" sz="5700">
                <a:solidFill>
                  <a:srgbClr val="15666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2. Coping 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796760" y="2207362"/>
            <a:ext cx="13013996" cy="20626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13"/>
              </a:lnSpc>
            </a:pPr>
            <a:r>
              <a:rPr lang="en-US" sz="33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Meaning: 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The ways we handle stress and difficult emotions.</a:t>
            </a:r>
          </a:p>
          <a:p>
            <a:pPr algn="l">
              <a:lnSpc>
                <a:spcPts val="4113"/>
              </a:lnSpc>
            </a:pPr>
          </a:p>
          <a:p>
            <a:pPr algn="l">
              <a:lnSpc>
                <a:spcPts val="4113"/>
              </a:lnSpc>
            </a:pPr>
            <a:r>
              <a:rPr lang="en-US" sz="33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Word Importance</a:t>
            </a:r>
            <a:r>
              <a:rPr lang="en-US" sz="33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: 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Coping tools help us calm down, think clearly, and solve problems.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255969" y="4517619"/>
            <a:ext cx="11659110" cy="646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20421" indent="-410210" lvl="1">
              <a:lnSpc>
                <a:spcPts val="5320"/>
              </a:lnSpc>
              <a:buFont typeface="Arial"/>
              <a:buChar char="•"/>
            </a:pPr>
            <a:r>
              <a:rPr lang="en-US" b="true" sz="38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Talking to a friend, exercising, deep breathing.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5373599"/>
            <a:ext cx="14281851" cy="979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80"/>
              </a:lnSpc>
            </a:pPr>
            <a:r>
              <a:rPr lang="en-US" sz="5700" b="true">
                <a:solidFill>
                  <a:srgbClr val="15666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3. Breathing (Balloon Breathing Activity)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796760" y="6676619"/>
            <a:ext cx="15797296" cy="2057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79"/>
              </a:lnSpc>
            </a:pPr>
            <a:r>
              <a:rPr lang="en-US" sz="33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Meaning: 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Breathing slowly and deeply, imagining the lungs expanding like a balloon when we inhale, and</a:t>
            </a:r>
            <a:r>
              <a:rPr lang="en-US" sz="33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shrinking when we exhale.</a:t>
            </a:r>
          </a:p>
          <a:p>
            <a:pPr algn="l">
              <a:lnSpc>
                <a:spcPts val="4079"/>
              </a:lnSpc>
            </a:pPr>
          </a:p>
          <a:p>
            <a:pPr algn="l">
              <a:lnSpc>
                <a:spcPts val="4079"/>
              </a:lnSpc>
            </a:pPr>
            <a:r>
              <a:rPr lang="en-US" sz="33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Word Importance: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Reduces heartbeat, relaxes muscles, clears the mind.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55969" y="8981669"/>
            <a:ext cx="11171238" cy="646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20421" indent="-410210" lvl="1">
              <a:lnSpc>
                <a:spcPts val="5320"/>
              </a:lnSpc>
              <a:buFont typeface="Arial"/>
              <a:buChar char="•"/>
            </a:pPr>
            <a:r>
              <a:rPr lang="en-US" b="true" sz="38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Simple and can be done anytime,</a:t>
            </a:r>
            <a:r>
              <a:rPr lang="en-US" sz="38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b="true" sz="38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anywhere</a:t>
            </a:r>
            <a:r>
              <a:rPr lang="en-US" sz="38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3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838028" y="2227069"/>
            <a:ext cx="16449972" cy="10181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Meaning: 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 method to bring ourselves back to the present moment instead of being lost in stress or thoughts. </a:t>
            </a:r>
            <a:r>
              <a:rPr lang="en-US" sz="33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How?</a:t>
            </a:r>
          </a:p>
          <a:p>
            <a:pPr algn="l">
              <a:lnSpc>
                <a:spcPts val="4759"/>
              </a:lnSpc>
            </a:pP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According to the activity</a:t>
            </a:r>
          </a:p>
          <a:p>
            <a:pPr algn="just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 i="true">
                <a:solidFill>
                  <a:srgbClr val="000000"/>
                </a:solidFill>
                <a:latin typeface="Canva Sans Italics"/>
                <a:ea typeface="Canva Sans Italics"/>
                <a:cs typeface="Canva Sans Italics"/>
                <a:sym typeface="Canva Sans Italics"/>
              </a:rPr>
              <a:t>3 things I can see</a:t>
            </a:r>
          </a:p>
          <a:p>
            <a:pPr algn="just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 i="true">
                <a:solidFill>
                  <a:srgbClr val="000000"/>
                </a:solidFill>
                <a:latin typeface="Canva Sans Italics"/>
                <a:ea typeface="Canva Sans Italics"/>
                <a:cs typeface="Canva Sans Italics"/>
                <a:sym typeface="Canva Sans Italics"/>
              </a:rPr>
              <a:t>2 things I can touch</a:t>
            </a:r>
          </a:p>
          <a:p>
            <a:pPr algn="just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 i="true">
                <a:solidFill>
                  <a:srgbClr val="000000"/>
                </a:solidFill>
                <a:latin typeface="Canva Sans Italics"/>
                <a:ea typeface="Canva Sans Italics"/>
                <a:cs typeface="Canva Sans Italics"/>
                <a:sym typeface="Canva Sans Italics"/>
              </a:rPr>
              <a:t>1 thing I can hear</a:t>
            </a:r>
          </a:p>
          <a:p>
            <a:pPr algn="l">
              <a:lnSpc>
                <a:spcPts val="4759"/>
              </a:lnSpc>
            </a:pP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My Example from Activity: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 i="true">
                <a:solidFill>
                  <a:srgbClr val="000000"/>
                </a:solidFill>
                <a:latin typeface="Canva Sans Italics"/>
                <a:ea typeface="Canva Sans Italics"/>
                <a:cs typeface="Canva Sans Italics"/>
                <a:sym typeface="Canva Sans Italics"/>
              </a:rPr>
              <a:t>I saw my notebook, my water bottle,</a:t>
            </a:r>
          </a:p>
          <a:p>
            <a:pPr algn="l">
              <a:lnSpc>
                <a:spcPts val="4759"/>
              </a:lnSpc>
            </a:pPr>
            <a:r>
              <a:rPr lang="en-US" sz="3399" i="true">
                <a:solidFill>
                  <a:srgbClr val="000000"/>
                </a:solidFill>
                <a:latin typeface="Canva Sans Italics"/>
                <a:ea typeface="Canva Sans Italics"/>
                <a:cs typeface="Canva Sans Italics"/>
                <a:sym typeface="Canva Sans Italics"/>
              </a:rPr>
              <a:t>and the screen.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 i="true">
                <a:solidFill>
                  <a:srgbClr val="000000"/>
                </a:solidFill>
                <a:latin typeface="Canva Sans Italics"/>
                <a:ea typeface="Canva Sans Italics"/>
                <a:cs typeface="Canva Sans Italics"/>
                <a:sym typeface="Canva Sans Italics"/>
              </a:rPr>
              <a:t>I touched my pen and my chair.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 i="true">
                <a:solidFill>
                  <a:srgbClr val="000000"/>
                </a:solidFill>
                <a:latin typeface="Canva Sans Italics"/>
                <a:ea typeface="Canva Sans Italics"/>
                <a:cs typeface="Canva Sans Italics"/>
                <a:sym typeface="Canva Sans Italics"/>
              </a:rPr>
              <a:t>I heard voices of people talking in the room.</a:t>
            </a:r>
          </a:p>
          <a:p>
            <a:pPr algn="l">
              <a:lnSpc>
                <a:spcPts val="4759"/>
              </a:lnSpc>
            </a:pPr>
          </a:p>
          <a:p>
            <a:pPr algn="l">
              <a:lnSpc>
                <a:spcPts val="4759"/>
              </a:lnSpc>
            </a:pPr>
          </a:p>
          <a:p>
            <a:pPr algn="l">
              <a:lnSpc>
                <a:spcPts val="4759"/>
              </a:lnSpc>
            </a:pPr>
          </a:p>
          <a:p>
            <a:pPr algn="l">
              <a:lnSpc>
                <a:spcPts val="4759"/>
              </a:lnSpc>
            </a:pP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9645300" y="2901342"/>
            <a:ext cx="9535437" cy="6356958"/>
          </a:xfrm>
          <a:custGeom>
            <a:avLst/>
            <a:gdLst/>
            <a:ahLst/>
            <a:cxnLst/>
            <a:rect r="r" b="b" t="t" l="l"/>
            <a:pathLst>
              <a:path h="6356958" w="9535437">
                <a:moveTo>
                  <a:pt x="0" y="0"/>
                </a:moveTo>
                <a:lnTo>
                  <a:pt x="9535437" y="0"/>
                </a:lnTo>
                <a:lnTo>
                  <a:pt x="9535437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904875"/>
            <a:ext cx="4645479" cy="10052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19"/>
              </a:lnSpc>
            </a:pPr>
            <a:r>
              <a:rPr lang="en-US" b="true" sz="5799">
                <a:solidFill>
                  <a:srgbClr val="15666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4. Grounding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3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431319" y="3146061"/>
            <a:ext cx="9919289" cy="5845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99750" indent="-399875" lvl="1">
              <a:lnSpc>
                <a:spcPts val="4630"/>
              </a:lnSpc>
              <a:buFont typeface="Arial"/>
              <a:buChar char="•"/>
            </a:pPr>
            <a:r>
              <a:rPr lang="en-US" sz="3704" i="true">
                <a:solidFill>
                  <a:srgbClr val="000000"/>
                </a:solidFill>
                <a:latin typeface="Canva Sans Italics"/>
                <a:ea typeface="Canva Sans Italics"/>
                <a:cs typeface="Canva Sans Italics"/>
                <a:sym typeface="Canva Sans Italics"/>
              </a:rPr>
              <a:t>Stress is part of life, but tools like breathing and grounding help us cope better.</a:t>
            </a:r>
          </a:p>
          <a:p>
            <a:pPr algn="ctr">
              <a:lnSpc>
                <a:spcPts val="4630"/>
              </a:lnSpc>
            </a:pPr>
          </a:p>
          <a:p>
            <a:pPr algn="l" marL="799750" indent="-399875" lvl="1">
              <a:lnSpc>
                <a:spcPts val="4630"/>
              </a:lnSpc>
              <a:buFont typeface="Arial"/>
              <a:buChar char="•"/>
            </a:pPr>
            <a:r>
              <a:rPr lang="en-US" sz="3704" i="true">
                <a:solidFill>
                  <a:srgbClr val="000000"/>
                </a:solidFill>
                <a:latin typeface="Canva Sans Italics"/>
                <a:ea typeface="Canva Sans Italics"/>
                <a:cs typeface="Canva Sans Italics"/>
                <a:sym typeface="Canva Sans Italics"/>
              </a:rPr>
              <a:t>These activities make us calm, focused, and less anxious.</a:t>
            </a:r>
          </a:p>
          <a:p>
            <a:pPr algn="ctr">
              <a:lnSpc>
                <a:spcPts val="4630"/>
              </a:lnSpc>
            </a:pPr>
          </a:p>
          <a:p>
            <a:pPr algn="l" marL="799750" indent="-399875" lvl="1">
              <a:lnSpc>
                <a:spcPts val="4630"/>
              </a:lnSpc>
              <a:buFont typeface="Arial"/>
              <a:buChar char="•"/>
            </a:pPr>
            <a:r>
              <a:rPr lang="en-US" sz="3704" i="true">
                <a:solidFill>
                  <a:srgbClr val="000000"/>
                </a:solidFill>
                <a:latin typeface="Canva Sans Italics"/>
                <a:ea typeface="Canva Sans Italics"/>
                <a:cs typeface="Canva Sans Italics"/>
                <a:sym typeface="Canva Sans Italics"/>
              </a:rPr>
              <a:t>We can use them before exams, interviews, or whenever we feel nervous.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1846124" y="2202336"/>
            <a:ext cx="6214308" cy="7899889"/>
          </a:xfrm>
          <a:custGeom>
            <a:avLst/>
            <a:gdLst/>
            <a:ahLst/>
            <a:cxnLst/>
            <a:rect r="r" b="b" t="t" l="l"/>
            <a:pathLst>
              <a:path h="7899889" w="6214308">
                <a:moveTo>
                  <a:pt x="0" y="0"/>
                </a:moveTo>
                <a:lnTo>
                  <a:pt x="6214308" y="0"/>
                </a:lnTo>
                <a:lnTo>
                  <a:pt x="6214308" y="7899888"/>
                </a:lnTo>
                <a:lnTo>
                  <a:pt x="0" y="78998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1354252"/>
            <a:ext cx="8989729" cy="1193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b="true" sz="6999">
                <a:solidFill>
                  <a:srgbClr val="15666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Conclusion/Message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3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095624" y="423579"/>
            <a:ext cx="13412009" cy="9439843"/>
            <a:chOff x="0" y="0"/>
            <a:chExt cx="3532381" cy="248621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532381" cy="2486214"/>
            </a:xfrm>
            <a:custGeom>
              <a:avLst/>
              <a:gdLst/>
              <a:ahLst/>
              <a:cxnLst/>
              <a:rect r="r" b="b" t="t" l="l"/>
              <a:pathLst>
                <a:path h="2486214" w="3532381">
                  <a:moveTo>
                    <a:pt x="0" y="0"/>
                  </a:moveTo>
                  <a:lnTo>
                    <a:pt x="3532381" y="0"/>
                  </a:lnTo>
                  <a:lnTo>
                    <a:pt x="3532381" y="2486214"/>
                  </a:lnTo>
                  <a:lnTo>
                    <a:pt x="0" y="2486214"/>
                  </a:lnTo>
                  <a:close/>
                </a:path>
              </a:pathLst>
            </a:custGeom>
            <a:solidFill>
              <a:srgbClr val="5A8E98">
                <a:alpha val="76863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532381" cy="252431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3024862" y="1434956"/>
            <a:ext cx="11770659" cy="7693516"/>
          </a:xfrm>
          <a:custGeom>
            <a:avLst/>
            <a:gdLst/>
            <a:ahLst/>
            <a:cxnLst/>
            <a:rect r="r" b="b" t="t" l="l"/>
            <a:pathLst>
              <a:path h="7693516" w="11770659">
                <a:moveTo>
                  <a:pt x="0" y="0"/>
                </a:moveTo>
                <a:lnTo>
                  <a:pt x="11770659" y="0"/>
                </a:lnTo>
                <a:lnTo>
                  <a:pt x="11770659" y="7693516"/>
                </a:lnTo>
                <a:lnTo>
                  <a:pt x="0" y="76935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750" t="-3495" r="-12077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3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28700"/>
            <a:ext cx="2711298" cy="924639"/>
            <a:chOff x="0" y="0"/>
            <a:chExt cx="954002" cy="32534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54002" cy="325345"/>
            </a:xfrm>
            <a:custGeom>
              <a:avLst/>
              <a:gdLst/>
              <a:ahLst/>
              <a:cxnLst/>
              <a:rect r="r" b="b" t="t" l="l"/>
              <a:pathLst>
                <a:path h="325345" w="954002">
                  <a:moveTo>
                    <a:pt x="0" y="0"/>
                  </a:moveTo>
                  <a:lnTo>
                    <a:pt x="954002" y="0"/>
                  </a:lnTo>
                  <a:lnTo>
                    <a:pt x="954002" y="325345"/>
                  </a:lnTo>
                  <a:lnTo>
                    <a:pt x="0" y="325345"/>
                  </a:lnTo>
                  <a:close/>
                </a:path>
              </a:pathLst>
            </a:custGeom>
            <a:solidFill>
              <a:srgbClr val="74A8B3">
                <a:alpha val="56863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954002" cy="3634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503200" y="423579"/>
            <a:ext cx="17281600" cy="9439843"/>
            <a:chOff x="0" y="0"/>
            <a:chExt cx="4551533" cy="248621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551533" cy="2486214"/>
            </a:xfrm>
            <a:custGeom>
              <a:avLst/>
              <a:gdLst/>
              <a:ahLst/>
              <a:cxnLst/>
              <a:rect r="r" b="b" t="t" l="l"/>
              <a:pathLst>
                <a:path h="2486214" w="4551533">
                  <a:moveTo>
                    <a:pt x="0" y="0"/>
                  </a:moveTo>
                  <a:lnTo>
                    <a:pt x="4551533" y="0"/>
                  </a:lnTo>
                  <a:lnTo>
                    <a:pt x="4551533" y="2486214"/>
                  </a:lnTo>
                  <a:lnTo>
                    <a:pt x="0" y="2486214"/>
                  </a:lnTo>
                  <a:close/>
                </a:path>
              </a:pathLst>
            </a:custGeom>
            <a:solidFill>
              <a:srgbClr val="5A8E98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551533" cy="252431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658152" y="1953339"/>
            <a:ext cx="14668015" cy="7301116"/>
          </a:xfrm>
          <a:custGeom>
            <a:avLst/>
            <a:gdLst/>
            <a:ahLst/>
            <a:cxnLst/>
            <a:rect r="r" b="b" t="t" l="l"/>
            <a:pathLst>
              <a:path h="7301116" w="14668015">
                <a:moveTo>
                  <a:pt x="0" y="0"/>
                </a:moveTo>
                <a:lnTo>
                  <a:pt x="14668015" y="0"/>
                </a:lnTo>
                <a:lnTo>
                  <a:pt x="14668015" y="7301116"/>
                </a:lnTo>
                <a:lnTo>
                  <a:pt x="0" y="73011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0450" r="0" b="-5045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5696335" y="657997"/>
            <a:ext cx="7975569" cy="11144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625"/>
              </a:lnSpc>
            </a:pPr>
            <a:r>
              <a:rPr lang="en-US" sz="7500" spc="-150" b="true">
                <a:solidFill>
                  <a:srgbClr val="EEECDE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"</a:t>
            </a:r>
            <a:r>
              <a:rPr lang="en-US" b="true" sz="7500" spc="-150">
                <a:solidFill>
                  <a:srgbClr val="EEECDE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Case-Study V"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DAGziDzb1sU</dc:identifier>
  <dcterms:modified xsi:type="dcterms:W3CDTF">2011-08-01T06:04:30Z</dcterms:modified>
  <cp:revision>1</cp:revision>
  <dc:title>Blue and White Minimalist Climate Change Presentation</dc:title>
</cp:coreProperties>
</file>